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85" r:id="rId5"/>
    <p:sldId id="277" r:id="rId6"/>
    <p:sldId id="293" r:id="rId7"/>
    <p:sldId id="262" r:id="rId8"/>
    <p:sldId id="294" r:id="rId9"/>
    <p:sldId id="261" r:id="rId10"/>
    <p:sldId id="263" r:id="rId11"/>
    <p:sldId id="286" r:id="rId12"/>
    <p:sldId id="287" r:id="rId13"/>
    <p:sldId id="278" r:id="rId14"/>
    <p:sldId id="266" r:id="rId15"/>
    <p:sldId id="281" r:id="rId16"/>
    <p:sldId id="260" r:id="rId17"/>
    <p:sldId id="295" r:id="rId18"/>
    <p:sldId id="280" r:id="rId19"/>
    <p:sldId id="296" r:id="rId20"/>
    <p:sldId id="291" r:id="rId21"/>
    <p:sldId id="271" r:id="rId22"/>
    <p:sldId id="282" r:id="rId23"/>
    <p:sldId id="275" r:id="rId24"/>
    <p:sldId id="292" r:id="rId25"/>
    <p:sldId id="29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48" userDrawn="1">
          <p15:clr>
            <a:srgbClr val="A4A3A4"/>
          </p15:clr>
        </p15:guide>
        <p15:guide id="2" pos="2664" userDrawn="1">
          <p15:clr>
            <a:srgbClr val="A4A3A4"/>
          </p15:clr>
        </p15:guide>
        <p15:guide id="3" orient="horz" pos="2664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8" autoAdjust="0"/>
    <p:restoredTop sz="94660"/>
  </p:normalViewPr>
  <p:slideViewPr>
    <p:cSldViewPr snapToGrid="0">
      <p:cViewPr>
        <p:scale>
          <a:sx n="100" d="100"/>
          <a:sy n="100" d="100"/>
        </p:scale>
        <p:origin x="58" y="-643"/>
      </p:cViewPr>
      <p:guideLst>
        <p:guide orient="horz" pos="3648"/>
        <p:guide pos="2664"/>
        <p:guide orient="horz" pos="2664"/>
        <p:guide orient="horz" pos="32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Sheet1!$A$2:$A$5</cx:f>
        <cx:lvl ptCount="4">
          <cx:pt idx="0">100 GAMES</cx:pt>
          <cx:pt idx="1">500 GAMES</cx:pt>
          <cx:pt idx="2">1000 GAMES</cx:pt>
          <cx:pt idx="3">5000 GAMES</cx:pt>
        </cx:lvl>
      </cx:strDim>
      <cx:numDim type="val">
        <cx:f>Sheet1!$B$2:$B$5</cx:f>
        <cx:lvl ptCount="4" formatCode="General">
          <cx:pt idx="0">80</cx:pt>
          <cx:pt idx="1">300</cx:pt>
          <cx:pt idx="2">700</cx:pt>
          <cx:pt idx="3">4500</cx:pt>
        </cx:lvl>
      </cx:numDim>
    </cx:data>
  </cx:chartData>
  <cx:chart>
    <cx:plotArea>
      <cx:plotAreaRegion>
        <cx:series layoutId="waterfall" uniqueId="{950003B1-9BBD-4144-A6AD-414356A2497D}">
          <cx:tx>
            <cx:txData>
              <cx:f>Sheet1!$B$1</cx:f>
              <cx:v>Q-LEARNING WINS</cx:v>
            </cx:txData>
          </cx:tx>
          <cx:dataId val="0"/>
          <cx:layoutPr>
            <cx:subtotals/>
          </cx:layoutPr>
        </cx:series>
      </cx:plotAreaRegion>
      <cx:axis id="0">
        <cx:catScaling gapWidth="2.19000006"/>
        <cx:tickLabels/>
      </cx:axis>
      <cx:axis id="1">
        <cx:valScaling/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8D32CE2-6C64-40A5-9DAB-DD3946A432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569BD-8C5B-4110-9E60-C359DDF561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7E1B8-528F-4D87-8EBD-B843BAE2C861}" type="datetimeFigureOut">
              <a:rPr lang="en-US" smtClean="0"/>
              <a:t>12/6/2021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C05E23-8F29-4628-B4F0-7CBCB7658F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933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0E576D-777F-42E1-9739-7FD89F404092}" type="datetimeFigureOut">
              <a:rPr lang="en-US" smtClean="0"/>
              <a:t>12/6/2021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4F1A11-BB96-443E-B274-982C61AA7E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896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6C2E115-5267-49A0-A702-59745AC649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04479580-C1B1-4B70-875C-70152944FD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4355" y="4687178"/>
            <a:ext cx="159851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323CA5D-7F88-4E2C-B2E1-D03E010724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0172" y="172667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DFF095-F8DE-447E-A83F-BD55BD03BE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03189" y="71740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FA2755C1-A0B6-448A-BE5D-4B492BB7BB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693" y="285863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7F3357-BDC3-43CE-89C0-05F5AB973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73216" y="3667946"/>
            <a:ext cx="9285382" cy="1277857"/>
          </a:xfrm>
        </p:spPr>
        <p:txBody>
          <a:bodyPr anchor="ctr"/>
          <a:lstStyle>
            <a:lvl1pPr algn="l">
              <a:defRPr sz="60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EFD7F6-12F1-44A8-B26F-82773993F1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70418" y="5325276"/>
            <a:ext cx="3677297" cy="682094"/>
          </a:xfrm>
        </p:spPr>
        <p:txBody>
          <a:bodyPr anchor="ctr"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5B50AA-4BAC-4997-B444-E281DECD0DB4}"/>
              </a:ext>
            </a:extLst>
          </p:cNvPr>
          <p:cNvCxnSpPr>
            <a:cxnSpLocks/>
          </p:cNvCxnSpPr>
          <p:nvPr userDrawn="1"/>
        </p:nvCxnSpPr>
        <p:spPr>
          <a:xfrm>
            <a:off x="4579559" y="5744231"/>
            <a:ext cx="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DEC412-0EF3-4D93-AF25-A2D2F5A5093A}"/>
              </a:ext>
            </a:extLst>
          </p:cNvPr>
          <p:cNvCxnSpPr>
            <a:cxnSpLocks/>
          </p:cNvCxnSpPr>
          <p:nvPr userDrawn="1"/>
        </p:nvCxnSpPr>
        <p:spPr>
          <a:xfrm>
            <a:off x="2536371" y="2017985"/>
            <a:ext cx="0" cy="15343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2836A9-D1F4-4562-B95F-B7BF8F4713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45428" y="5655432"/>
            <a:ext cx="33188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836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9EDF1B-BFF2-495C-B3B8-4EE6F48140F0}"/>
              </a:ext>
            </a:extLst>
          </p:cNvPr>
          <p:cNvSpPr/>
          <p:nvPr userDrawn="1"/>
        </p:nvSpPr>
        <p:spPr>
          <a:xfrm>
            <a:off x="8412200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9F2809-C0D4-4624-9BF4-7A5A02FC6504}"/>
              </a:ext>
            </a:extLst>
          </p:cNvPr>
          <p:cNvSpPr/>
          <p:nvPr userDrawn="1"/>
        </p:nvSpPr>
        <p:spPr>
          <a:xfrm>
            <a:off x="1034142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38AFF1-A7FF-4F75-9E57-C1827806B34E}"/>
              </a:ext>
            </a:extLst>
          </p:cNvPr>
          <p:cNvSpPr/>
          <p:nvPr userDrawn="1"/>
        </p:nvSpPr>
        <p:spPr>
          <a:xfrm>
            <a:off x="4706975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4142" y="3266159"/>
            <a:ext cx="2941600" cy="360000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Title 1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142" y="4117103"/>
            <a:ext cx="2941600" cy="114188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AA3FE14-6E13-47C9-A512-83A96F3D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83A9ED-5F19-4646-ADCE-C829C97154DC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6187F4BE-3AD3-4857-B0A9-A9285E52D81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06975" y="3266159"/>
            <a:ext cx="2941600" cy="360000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Title 2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5F81158B-DA52-484D-8105-92B77E4DC46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06975" y="4117103"/>
            <a:ext cx="2941600" cy="114188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9AFDDE4E-007E-431B-937C-1B26959515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12200" y="3266159"/>
            <a:ext cx="2941600" cy="360000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Title 3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3B096111-A95B-402E-B431-43D852C9E2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12200" y="4117103"/>
            <a:ext cx="2941600" cy="114188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8" name="Date Placeholder 2">
            <a:extLst>
              <a:ext uri="{FF2B5EF4-FFF2-40B4-BE49-F238E27FC236}">
                <a16:creationId xmlns:a16="http://schemas.microsoft.com/office/drawing/2014/main" id="{7EDA1598-95B9-4907-B9B9-46A0B9ACC8D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63AF9C34-CC92-4EDC-9D5F-1FABCEB8740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EAEA54FD-376F-4285-9684-F9DFDE0B47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367756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FBFD526-F385-422D-A7A7-BCE72D8141B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3"/>
            <a:ext cx="5288281" cy="6857999"/>
          </a:xfrm>
          <a:custGeom>
            <a:avLst/>
            <a:gdLst>
              <a:gd name="connsiteX0" fmla="*/ 0 w 5288281"/>
              <a:gd name="connsiteY0" fmla="*/ 0 h 6857999"/>
              <a:gd name="connsiteX1" fmla="*/ 1707378 w 5288281"/>
              <a:gd name="connsiteY1" fmla="*/ 0 h 6857999"/>
              <a:gd name="connsiteX2" fmla="*/ 1707378 w 5288281"/>
              <a:gd name="connsiteY2" fmla="*/ 1511096 h 6857999"/>
              <a:gd name="connsiteX3" fmla="*/ 5288281 w 5288281"/>
              <a:gd name="connsiteY3" fmla="*/ 1511096 h 6857999"/>
              <a:gd name="connsiteX4" fmla="*/ 5288281 w 5288281"/>
              <a:gd name="connsiteY4" fmla="*/ 3253159 h 6857999"/>
              <a:gd name="connsiteX5" fmla="*/ 1707378 w 5288281"/>
              <a:gd name="connsiteY5" fmla="*/ 3253159 h 6857999"/>
              <a:gd name="connsiteX6" fmla="*/ 1707378 w 5288281"/>
              <a:gd name="connsiteY6" fmla="*/ 5115860 h 6857999"/>
              <a:gd name="connsiteX7" fmla="*/ 5272034 w 5288281"/>
              <a:gd name="connsiteY7" fmla="*/ 5115860 h 6857999"/>
              <a:gd name="connsiteX8" fmla="*/ 5272034 w 5288281"/>
              <a:gd name="connsiteY8" fmla="*/ 6857999 h 6857999"/>
              <a:gd name="connsiteX9" fmla="*/ 0 w 5288281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88281" h="6857999">
                <a:moveTo>
                  <a:pt x="0" y="0"/>
                </a:moveTo>
                <a:lnTo>
                  <a:pt x="1707378" y="0"/>
                </a:lnTo>
                <a:lnTo>
                  <a:pt x="1707378" y="1511096"/>
                </a:lnTo>
                <a:lnTo>
                  <a:pt x="5288281" y="1511096"/>
                </a:lnTo>
                <a:lnTo>
                  <a:pt x="5288281" y="3253159"/>
                </a:lnTo>
                <a:lnTo>
                  <a:pt x="1707378" y="3253159"/>
                </a:lnTo>
                <a:lnTo>
                  <a:pt x="1707378" y="5115860"/>
                </a:lnTo>
                <a:lnTo>
                  <a:pt x="5272034" y="5115860"/>
                </a:lnTo>
                <a:lnTo>
                  <a:pt x="5272034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B2DB8B03-EE62-48FF-8583-59DFBBED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1419438"/>
            <a:ext cx="4450080" cy="924808"/>
          </a:xfrm>
        </p:spPr>
        <p:txBody>
          <a:bodyPr lIns="0" anchor="t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EAF98237-032C-4FA5-B76D-C29FB5F6FF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66082" y="3009550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44353DAE-0553-4AB4-8929-C4F0C1424E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66082" y="4017086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9651CB4B-B007-4E99-9371-20279E8FF7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6082" y="4957948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C0437717-0C1B-4589-AEF7-D8E934F411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03720" y="2816574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BE01B6B4-5A67-4429-A312-A531EC3BF4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903720" y="3805802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1673722D-82CF-4D94-9D83-D95A8DE5ACE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03721" y="4795030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05767D4F-E20C-4F37-B411-A7F221B6A85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29106" y="3074238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2" name="Text Placeholder 18">
            <a:extLst>
              <a:ext uri="{FF2B5EF4-FFF2-40B4-BE49-F238E27FC236}">
                <a16:creationId xmlns:a16="http://schemas.microsoft.com/office/drawing/2014/main" id="{BB90A96A-A614-41C0-9759-F6C15AE680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29106" y="4074889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983AE7FC-57B1-4AB3-8EAA-A85904DBBE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29106" y="5016921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AECD175-60EB-459F-BA4C-8E4DE7BC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1/7/20XX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2180FF4C-4A98-4E30-B414-026CEECAE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9498BBC0-E864-44E0-8C60-D13DC062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290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429000"/>
            <a:ext cx="4114797" cy="27479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3" y="3429000"/>
            <a:ext cx="4114797" cy="27479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500" y="6356350"/>
            <a:ext cx="8763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011F19-A2C9-4F67-A7F1-592B85FFB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C8CFDC-095C-4312-A01D-7430D1FEAA6F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03500"/>
            <a:ext cx="0" cy="42545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DE385DE-9334-4CED-AD7E-F63A320B0512}"/>
              </a:ext>
            </a:extLst>
          </p:cNvPr>
          <p:cNvSpPr/>
          <p:nvPr userDrawn="1"/>
        </p:nvSpPr>
        <p:spPr>
          <a:xfrm>
            <a:off x="0" y="2324100"/>
            <a:ext cx="12192000" cy="63341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11839B3-0E6A-4750-8862-3A55B0FEF98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201" y="2413000"/>
            <a:ext cx="4114795" cy="49371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72DA832-BD58-447B-A20E-EA3A7F4EAFF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239003" y="2413000"/>
            <a:ext cx="4114797" cy="49371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64EBCEB5-BD23-4BD0-BB31-DF6A631D5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2" y="6356350"/>
            <a:ext cx="303846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</a:t>
            </a:r>
          </a:p>
        </p:txBody>
      </p:sp>
    </p:spTree>
    <p:extLst>
      <p:ext uri="{BB962C8B-B14F-4D97-AF65-F5344CB8AC3E}">
        <p14:creationId xmlns:p14="http://schemas.microsoft.com/office/powerpoint/2010/main" val="3348445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etition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76CB6B-E48D-49FA-A36C-98878AB0E7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2223604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F1CA126-9F84-4C4B-B151-A3A077A699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341910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650AAA1-F5D4-4E6B-91D8-AE61EC80CC3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3118" y="3783794"/>
            <a:ext cx="1380681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A2136F4F-C083-4F81-9423-DA5AB6FF83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3012526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3616F84A-5C41-4B51-8AB4-871B4F6269B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332980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F3243C3-2087-4511-8AEF-F2AD3AAAD2E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507451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7454239F-0277-4DD7-9B14-100256CC01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194908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35EA0A99-2430-4C80-9F45-30EBA0FDC6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068793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5D92E8AA-5FA6-4CCB-8151-93DE898BCE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34142" y="3783794"/>
            <a:ext cx="1393863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4DB595-CEA6-4C9E-BADE-5D339856E598}"/>
              </a:ext>
            </a:extLst>
          </p:cNvPr>
          <p:cNvCxnSpPr>
            <a:cxnSpLocks/>
            <a:stCxn id="23" idx="3"/>
            <a:endCxn id="17" idx="1"/>
          </p:cNvCxnSpPr>
          <p:nvPr userDrawn="1"/>
        </p:nvCxnSpPr>
        <p:spPr>
          <a:xfrm>
            <a:off x="2428005" y="4029807"/>
            <a:ext cx="7545113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E3BBCF-EA1D-43EC-A7F5-C802C56CDC45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743597"/>
            <a:ext cx="0" cy="259831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E596B24-11E1-4D75-BA3E-221B141724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39963" y="2611626"/>
            <a:ext cx="1706965" cy="10485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cap="all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E236B864-3B68-4612-A886-3D11ABB9D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61BDD34-B66B-4A20-A67F-9B416A8EC4E1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Date Placeholder 1">
            <a:extLst>
              <a:ext uri="{FF2B5EF4-FFF2-40B4-BE49-F238E27FC236}">
                <a16:creationId xmlns:a16="http://schemas.microsoft.com/office/drawing/2014/main" id="{1DE18163-6376-4B1D-A89C-8F9BCDCF88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1/7/20XX</a:t>
            </a:r>
          </a:p>
        </p:txBody>
      </p:sp>
      <p:sp>
        <p:nvSpPr>
          <p:cNvPr id="30" name="Footer Placeholder 2">
            <a:extLst>
              <a:ext uri="{FF2B5EF4-FFF2-40B4-BE49-F238E27FC236}">
                <a16:creationId xmlns:a16="http://schemas.microsoft.com/office/drawing/2014/main" id="{D5ECCB96-A4EB-4B3D-BAC9-C900548A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31" name="Slide Number Placeholder 7">
            <a:extLst>
              <a:ext uri="{FF2B5EF4-FFF2-40B4-BE49-F238E27FC236}">
                <a16:creationId xmlns:a16="http://schemas.microsoft.com/office/drawing/2014/main" id="{03F1B24E-7E6A-46B2-9584-F1EB85FA8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3478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57335" y="1822008"/>
            <a:ext cx="3295186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57335" y="2167484"/>
            <a:ext cx="3294437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80795" y="3339988"/>
            <a:ext cx="3295186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80795" y="3685464"/>
            <a:ext cx="3294437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1710" y="4857968"/>
            <a:ext cx="3295186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1710" y="5203444"/>
            <a:ext cx="3294437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4844B5-3E4A-4209-AD6C-31EB9B57D62E}"/>
              </a:ext>
            </a:extLst>
          </p:cNvPr>
          <p:cNvCxnSpPr>
            <a:cxnSpLocks/>
          </p:cNvCxnSpPr>
          <p:nvPr userDrawn="1"/>
        </p:nvCxnSpPr>
        <p:spPr>
          <a:xfrm flipV="1">
            <a:off x="4369950" y="805543"/>
            <a:ext cx="3648352" cy="6052189"/>
          </a:xfrm>
          <a:prstGeom prst="straightConnector1">
            <a:avLst/>
          </a:prstGeom>
          <a:ln w="190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1519057B-4248-4880-A89E-5DCBBB157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60112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B7A5A-4225-417D-92C6-1C9A16E3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9BA8EE-BF3B-4E61-9241-4BC605B36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402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1C53D-85FC-41D8-9A69-F4734072C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142" y="2046288"/>
            <a:ext cx="554445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446CE-03E2-409B-B8EF-7C188C1E6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4142" y="3162300"/>
            <a:ext cx="5544458" cy="3027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F4FC59-2ADF-4A3F-BBF9-07FF02220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40588" y="2046288"/>
            <a:ext cx="4114800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7F889E-7C42-4396-AEE8-7B337AFAF1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40588" y="3162300"/>
            <a:ext cx="4114800" cy="3027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3D57D1-26E8-4CE2-AAA6-482AA55FC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24918E-7FEA-4406-B5C4-9CA22363D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15B8D0-7EB3-42DC-AD4D-51B34268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FF7DCBA-487E-4B33-BB90-0DADF952C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79E440-088D-4C5E-AE96-53292A60A147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2513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10">
            <a:extLst>
              <a:ext uri="{FF2B5EF4-FFF2-40B4-BE49-F238E27FC236}">
                <a16:creationId xmlns:a16="http://schemas.microsoft.com/office/drawing/2014/main" id="{0725E520-0935-477C-B878-46FB86CBC8F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id="{0BAB839B-C0B3-49D9-93B1-5D31919273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id="{F2891C81-643F-4485-8878-D983E698517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E53DAE78-3159-4EB0-A438-9144A5933AF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BA1CD986-472B-4D31-8623-F00075A77C8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82A9BEA6-0392-4EE3-96F2-A3F13734A96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9619E248-6E4E-465E-81BF-9E47CC80A99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13DAD327-1BD3-4303-8DAD-ECA2C354252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275CD065-10DF-4ACE-837B-F9FB8B6AD9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4" name="Text Placeholder 10">
            <a:extLst>
              <a:ext uri="{FF2B5EF4-FFF2-40B4-BE49-F238E27FC236}">
                <a16:creationId xmlns:a16="http://schemas.microsoft.com/office/drawing/2014/main" id="{E3C25243-C679-4438-8E70-46CE24EA385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5" name="Text Placeholder 10">
            <a:extLst>
              <a:ext uri="{FF2B5EF4-FFF2-40B4-BE49-F238E27FC236}">
                <a16:creationId xmlns:a16="http://schemas.microsoft.com/office/drawing/2014/main" id="{0D77C9D6-55CB-4EED-B1C7-E4E4E8A297B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6" name="Text Placeholder 10">
            <a:extLst>
              <a:ext uri="{FF2B5EF4-FFF2-40B4-BE49-F238E27FC236}">
                <a16:creationId xmlns:a16="http://schemas.microsoft.com/office/drawing/2014/main" id="{23C3DEA6-1FC3-4355-B3E0-2D3F7A759D7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7" name="Text Placeholder 10">
            <a:extLst>
              <a:ext uri="{FF2B5EF4-FFF2-40B4-BE49-F238E27FC236}">
                <a16:creationId xmlns:a16="http://schemas.microsoft.com/office/drawing/2014/main" id="{DC97B6D5-E938-4B4E-A34E-CF67AAEA3FA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8" name="Text Placeholder 10">
            <a:extLst>
              <a:ext uri="{FF2B5EF4-FFF2-40B4-BE49-F238E27FC236}">
                <a16:creationId xmlns:a16="http://schemas.microsoft.com/office/drawing/2014/main" id="{3D360651-EA9D-47C5-BAFD-1333E46070E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9" name="Text Placeholder 10">
            <a:extLst>
              <a:ext uri="{FF2B5EF4-FFF2-40B4-BE49-F238E27FC236}">
                <a16:creationId xmlns:a16="http://schemas.microsoft.com/office/drawing/2014/main" id="{838AC118-56E0-4709-A8EA-479D52BC903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0" name="Text Placeholder 10">
            <a:extLst>
              <a:ext uri="{FF2B5EF4-FFF2-40B4-BE49-F238E27FC236}">
                <a16:creationId xmlns:a16="http://schemas.microsoft.com/office/drawing/2014/main" id="{16E09ED2-C095-4765-A070-30FA731D598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1" name="Text Placeholder 10">
            <a:extLst>
              <a:ext uri="{FF2B5EF4-FFF2-40B4-BE49-F238E27FC236}">
                <a16:creationId xmlns:a16="http://schemas.microsoft.com/office/drawing/2014/main" id="{E68C63A9-460B-4702-8C01-F7D115E3745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2" name="Text Placeholder 10">
            <a:extLst>
              <a:ext uri="{FF2B5EF4-FFF2-40B4-BE49-F238E27FC236}">
                <a16:creationId xmlns:a16="http://schemas.microsoft.com/office/drawing/2014/main" id="{DE41A2AF-2485-44D6-BC1A-EF0FE08B419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3" name="Text Placeholder 10">
            <a:extLst>
              <a:ext uri="{FF2B5EF4-FFF2-40B4-BE49-F238E27FC236}">
                <a16:creationId xmlns:a16="http://schemas.microsoft.com/office/drawing/2014/main" id="{F2B4E330-5CCA-403E-ABED-C16AE1E54CE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4" name="Text Placeholder 10">
            <a:extLst>
              <a:ext uri="{FF2B5EF4-FFF2-40B4-BE49-F238E27FC236}">
                <a16:creationId xmlns:a16="http://schemas.microsoft.com/office/drawing/2014/main" id="{14F318D0-C189-42DB-9344-F972B6C318C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5" name="Text Placeholder 10">
            <a:extLst>
              <a:ext uri="{FF2B5EF4-FFF2-40B4-BE49-F238E27FC236}">
                <a16:creationId xmlns:a16="http://schemas.microsoft.com/office/drawing/2014/main" id="{2F91040A-FCDF-472E-BD0E-7406A11EADE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6" name="Text Placeholder 10">
            <a:extLst>
              <a:ext uri="{FF2B5EF4-FFF2-40B4-BE49-F238E27FC236}">
                <a16:creationId xmlns:a16="http://schemas.microsoft.com/office/drawing/2014/main" id="{822D0DA0-B558-4EDE-A9B5-3251081B124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7" name="Text Placeholder 10">
            <a:extLst>
              <a:ext uri="{FF2B5EF4-FFF2-40B4-BE49-F238E27FC236}">
                <a16:creationId xmlns:a16="http://schemas.microsoft.com/office/drawing/2014/main" id="{8E65624D-C451-48FA-8C52-CDDEBFDD4B2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8" name="Text Placeholder 10">
            <a:extLst>
              <a:ext uri="{FF2B5EF4-FFF2-40B4-BE49-F238E27FC236}">
                <a16:creationId xmlns:a16="http://schemas.microsoft.com/office/drawing/2014/main" id="{9068217F-B61B-4029-8D4E-C8B9B0D3B2B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9" name="Text Placeholder 10">
            <a:extLst>
              <a:ext uri="{FF2B5EF4-FFF2-40B4-BE49-F238E27FC236}">
                <a16:creationId xmlns:a16="http://schemas.microsoft.com/office/drawing/2014/main" id="{3D7BE839-15B9-43C2-89DD-6E7228B9C44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0" name="Text Placeholder 10">
            <a:extLst>
              <a:ext uri="{FF2B5EF4-FFF2-40B4-BE49-F238E27FC236}">
                <a16:creationId xmlns:a16="http://schemas.microsoft.com/office/drawing/2014/main" id="{0D6AB60F-6B1F-4691-B503-1F8A0E0FC94D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214DEA4-9491-4860-B873-DEB133044C2E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cap="all" baseline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2" name="Title 1">
            <a:extLst>
              <a:ext uri="{FF2B5EF4-FFF2-40B4-BE49-F238E27FC236}">
                <a16:creationId xmlns:a16="http://schemas.microsoft.com/office/drawing/2014/main" id="{6B0A9777-9F2B-4D49-82F8-F78F1057B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2" name="Date Placeholder 15">
            <a:extLst>
              <a:ext uri="{FF2B5EF4-FFF2-40B4-BE49-F238E27FC236}">
                <a16:creationId xmlns:a16="http://schemas.microsoft.com/office/drawing/2014/main" id="{9D17B4D8-1988-4798-ADA9-09A3697041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1/7/20XX</a:t>
            </a:r>
          </a:p>
        </p:txBody>
      </p:sp>
      <p:sp>
        <p:nvSpPr>
          <p:cNvPr id="33" name="Footer Placeholder 16">
            <a:extLst>
              <a:ext uri="{FF2B5EF4-FFF2-40B4-BE49-F238E27FC236}">
                <a16:creationId xmlns:a16="http://schemas.microsoft.com/office/drawing/2014/main" id="{94BE7131-2BFE-4B6C-9526-604DC5F9C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34" name="Slide Number Placeholder 17">
            <a:extLst>
              <a:ext uri="{FF2B5EF4-FFF2-40B4-BE49-F238E27FC236}">
                <a16:creationId xmlns:a16="http://schemas.microsoft.com/office/drawing/2014/main" id="{BCA841AE-6983-4830-ADB8-C8A6CE7CE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0896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42" y="1850572"/>
            <a:ext cx="10134601" cy="40930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62065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7B19AA7-3B63-43B8-BE54-6F7F01B262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04817" y="2233881"/>
            <a:ext cx="3387182" cy="2390238"/>
          </a:xfrm>
          <a:custGeom>
            <a:avLst/>
            <a:gdLst>
              <a:gd name="connsiteX0" fmla="*/ 1033243 w 3387182"/>
              <a:gd name="connsiteY0" fmla="*/ 0 h 2390238"/>
              <a:gd name="connsiteX1" fmla="*/ 3387182 w 3387182"/>
              <a:gd name="connsiteY1" fmla="*/ 0 h 2390238"/>
              <a:gd name="connsiteX2" fmla="*/ 3378264 w 3387182"/>
              <a:gd name="connsiteY2" fmla="*/ 2390238 h 2390238"/>
              <a:gd name="connsiteX3" fmla="*/ 0 w 3387182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7182" h="2390238">
                <a:moveTo>
                  <a:pt x="1033243" y="0"/>
                </a:moveTo>
                <a:lnTo>
                  <a:pt x="3387182" y="0"/>
                </a:lnTo>
                <a:lnTo>
                  <a:pt x="3378264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B55057A-5AE4-4EAE-8E1E-189462BF31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90016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4433358-37F4-4631-87BD-71A4E90A4C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75215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663A4BE-7DD2-4FAC-B36C-6A1DAB0740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233881"/>
            <a:ext cx="3378263" cy="2390238"/>
          </a:xfrm>
          <a:custGeom>
            <a:avLst/>
            <a:gdLst>
              <a:gd name="connsiteX0" fmla="*/ 0 w 3378263"/>
              <a:gd name="connsiteY0" fmla="*/ 0 h 2390238"/>
              <a:gd name="connsiteX1" fmla="*/ 3378263 w 3378263"/>
              <a:gd name="connsiteY1" fmla="*/ 0 h 2390238"/>
              <a:gd name="connsiteX2" fmla="*/ 2345020 w 3378263"/>
              <a:gd name="connsiteY2" fmla="*/ 2390238 h 2390238"/>
              <a:gd name="connsiteX3" fmla="*/ 0 w 3378263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8263" h="2390238">
                <a:moveTo>
                  <a:pt x="0" y="0"/>
                </a:moveTo>
                <a:lnTo>
                  <a:pt x="3378263" y="0"/>
                </a:lnTo>
                <a:lnTo>
                  <a:pt x="2345020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CEC8B31E-90EA-47DA-88C8-7210550FEC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54933" y="5061424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0B29C3B6-1467-4DB9-A2AE-6C82548895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54932" y="5406900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1476" y="5061424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1475" y="5406900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E6695F4-4900-48B5-9D68-486774B8D7F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7835" y="5061424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FF214FA8-F7B7-40D8-A97C-52E0B0BDE1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7834" y="5406900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56B0AF9E-C16A-4170-A149-1E47AC0D81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00181" y="5057897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33" name="Text Placeholder 18">
            <a:extLst>
              <a:ext uri="{FF2B5EF4-FFF2-40B4-BE49-F238E27FC236}">
                <a16:creationId xmlns:a16="http://schemas.microsoft.com/office/drawing/2014/main" id="{B1CB5369-F6CE-41B6-ACE8-9FA5781CB4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00180" y="5403373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41151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A9869E4-27A3-4A22-92EA-ECD5099EC492}"/>
              </a:ext>
            </a:extLst>
          </p:cNvPr>
          <p:cNvSpPr/>
          <p:nvPr userDrawn="1"/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  <a:gd name="connsiteX17" fmla="*/ 1341004 w 6175114"/>
              <a:gd name="connsiteY1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lnTo>
                  <a:pt x="1341004" y="0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203247" cy="743744"/>
          </a:xfrm>
        </p:spPr>
        <p:txBody>
          <a:bodyPr lIns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4203247" cy="1800225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7814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icture Placeholder 65">
            <a:extLst>
              <a:ext uri="{FF2B5EF4-FFF2-40B4-BE49-F238E27FC236}">
                <a16:creationId xmlns:a16="http://schemas.microsoft.com/office/drawing/2014/main" id="{88E0AC7A-AA85-427E-8B83-AEEF229EDA41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383802" y="3121794"/>
            <a:ext cx="1808198" cy="1097726"/>
          </a:xfrm>
          <a:custGeom>
            <a:avLst/>
            <a:gdLst>
              <a:gd name="connsiteX0" fmla="*/ 474569 w 1808198"/>
              <a:gd name="connsiteY0" fmla="*/ 0 h 1097726"/>
              <a:gd name="connsiteX1" fmla="*/ 1799279 w 1808198"/>
              <a:gd name="connsiteY1" fmla="*/ 0 h 1097726"/>
              <a:gd name="connsiteX2" fmla="*/ 1808198 w 1808198"/>
              <a:gd name="connsiteY2" fmla="*/ 1097726 h 1097726"/>
              <a:gd name="connsiteX3" fmla="*/ 0 w 1808198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8198" h="1097726">
                <a:moveTo>
                  <a:pt x="474569" y="0"/>
                </a:moveTo>
                <a:lnTo>
                  <a:pt x="1799279" y="0"/>
                </a:lnTo>
                <a:lnTo>
                  <a:pt x="18081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E6437AD1-FE22-40AE-8BB8-8B8B9C5770F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900427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97978D8E-FCD0-4E7C-BD0B-F2F47BA1B2D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416963" y="3121794"/>
            <a:ext cx="1799279" cy="1097726"/>
          </a:xfrm>
          <a:custGeom>
            <a:avLst/>
            <a:gdLst>
              <a:gd name="connsiteX0" fmla="*/ 474570 w 1799279"/>
              <a:gd name="connsiteY0" fmla="*/ 0 h 1097726"/>
              <a:gd name="connsiteX1" fmla="*/ 1799279 w 1799279"/>
              <a:gd name="connsiteY1" fmla="*/ 0 h 1097726"/>
              <a:gd name="connsiteX2" fmla="*/ 132479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70" y="0"/>
                </a:moveTo>
                <a:lnTo>
                  <a:pt x="1799279" y="0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83197EDA-7F24-4C0A-B859-34173E066FC8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933589" y="3121794"/>
            <a:ext cx="1799125" cy="1097726"/>
          </a:xfrm>
          <a:custGeom>
            <a:avLst/>
            <a:gdLst>
              <a:gd name="connsiteX0" fmla="*/ 474570 w 1799125"/>
              <a:gd name="connsiteY0" fmla="*/ 0 h 1097726"/>
              <a:gd name="connsiteX1" fmla="*/ 1799125 w 1799125"/>
              <a:gd name="connsiteY1" fmla="*/ 0 h 1097726"/>
              <a:gd name="connsiteX2" fmla="*/ 1799125 w 1799125"/>
              <a:gd name="connsiteY2" fmla="*/ 356 h 1097726"/>
              <a:gd name="connsiteX3" fmla="*/ 1324799 w 1799125"/>
              <a:gd name="connsiteY3" fmla="*/ 1097726 h 1097726"/>
              <a:gd name="connsiteX4" fmla="*/ 0 w 1799125"/>
              <a:gd name="connsiteY4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125" h="1097726">
                <a:moveTo>
                  <a:pt x="474570" y="0"/>
                </a:moveTo>
                <a:lnTo>
                  <a:pt x="1799125" y="0"/>
                </a:lnTo>
                <a:lnTo>
                  <a:pt x="1799125" y="356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5CFC424-FDBC-4BD5-B5FB-E2C7B5DE600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450214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B2475369-85E0-474D-9454-6911B2BB54D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2966838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9231E13B-CD8C-48FC-A6DB-E87F08B4628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483375" y="3121794"/>
            <a:ext cx="1799279" cy="1097726"/>
          </a:xfrm>
          <a:custGeom>
            <a:avLst/>
            <a:gdLst>
              <a:gd name="connsiteX0" fmla="*/ 474569 w 1799279"/>
              <a:gd name="connsiteY0" fmla="*/ 0 h 1097726"/>
              <a:gd name="connsiteX1" fmla="*/ 1799279 w 1799279"/>
              <a:gd name="connsiteY1" fmla="*/ 0 h 1097726"/>
              <a:gd name="connsiteX2" fmla="*/ 1324798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69" y="0"/>
                </a:moveTo>
                <a:lnTo>
                  <a:pt x="1799279" y="0"/>
                </a:lnTo>
                <a:lnTo>
                  <a:pt x="13247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9A7D62AC-CCFA-44C3-98ED-F750B562B96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" y="3121794"/>
            <a:ext cx="1799279" cy="1097726"/>
          </a:xfrm>
          <a:custGeom>
            <a:avLst/>
            <a:gdLst>
              <a:gd name="connsiteX0" fmla="*/ 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2325820"/>
            <a:ext cx="1799279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09" y="2586626"/>
            <a:ext cx="1798870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7" name="Text Placeholder 15">
            <a:extLst>
              <a:ext uri="{FF2B5EF4-FFF2-40B4-BE49-F238E27FC236}">
                <a16:creationId xmlns:a16="http://schemas.microsoft.com/office/drawing/2014/main" id="{F3625817-ADC5-402C-BF70-E72E180EA94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9000" y="232582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8" name="Text Placeholder 18">
            <a:extLst>
              <a:ext uri="{FF2B5EF4-FFF2-40B4-BE49-F238E27FC236}">
                <a16:creationId xmlns:a16="http://schemas.microsoft.com/office/drawing/2014/main" id="{1CD742BF-928E-4F96-A707-0762F7415A8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429005" y="258662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9" name="Text Placeholder 15">
            <a:extLst>
              <a:ext uri="{FF2B5EF4-FFF2-40B4-BE49-F238E27FC236}">
                <a16:creationId xmlns:a16="http://schemas.microsoft.com/office/drawing/2014/main" id="{F63CF451-68B6-4006-B393-3926AD5577F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95597" y="232582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0" name="Text Placeholder 18">
            <a:extLst>
              <a:ext uri="{FF2B5EF4-FFF2-40B4-BE49-F238E27FC236}">
                <a16:creationId xmlns:a16="http://schemas.microsoft.com/office/drawing/2014/main" id="{0812886F-184C-40A8-A729-8B4B4926879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95602" y="258662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1" name="Text Placeholder 15">
            <a:extLst>
              <a:ext uri="{FF2B5EF4-FFF2-40B4-BE49-F238E27FC236}">
                <a16:creationId xmlns:a16="http://schemas.microsoft.com/office/drawing/2014/main" id="{227745AB-F0A1-4D69-B3E7-1E05EC5A83C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71508" y="232582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2" name="Text Placeholder 18">
            <a:extLst>
              <a:ext uri="{FF2B5EF4-FFF2-40B4-BE49-F238E27FC236}">
                <a16:creationId xmlns:a16="http://schemas.microsoft.com/office/drawing/2014/main" id="{FA1D1660-FDA5-41B8-9EE3-ADA0E15F0CD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371513" y="258662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3" name="Text Placeholder 15">
            <a:extLst>
              <a:ext uri="{FF2B5EF4-FFF2-40B4-BE49-F238E27FC236}">
                <a16:creationId xmlns:a16="http://schemas.microsoft.com/office/drawing/2014/main" id="{40B672B5-5EF2-428E-8952-03BB5F47FB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483375" y="450748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4" name="Text Placeholder 18">
            <a:extLst>
              <a:ext uri="{FF2B5EF4-FFF2-40B4-BE49-F238E27FC236}">
                <a16:creationId xmlns:a16="http://schemas.microsoft.com/office/drawing/2014/main" id="{AAB3392A-4B63-483C-B97B-A962BA72959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83380" y="476828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5" name="Text Placeholder 15">
            <a:extLst>
              <a:ext uri="{FF2B5EF4-FFF2-40B4-BE49-F238E27FC236}">
                <a16:creationId xmlns:a16="http://schemas.microsoft.com/office/drawing/2014/main" id="{52F154E0-81D0-4ED7-81F5-F2A41F6EE2E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457493" y="450748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D57D2666-5AA0-4552-8434-DE134549DA0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457498" y="476828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7" name="Text Placeholder 15">
            <a:extLst>
              <a:ext uri="{FF2B5EF4-FFF2-40B4-BE49-F238E27FC236}">
                <a16:creationId xmlns:a16="http://schemas.microsoft.com/office/drawing/2014/main" id="{7E6E0780-44C2-48C7-99F2-E711D9BFA85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416963" y="4502202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8" name="Text Placeholder 18">
            <a:extLst>
              <a:ext uri="{FF2B5EF4-FFF2-40B4-BE49-F238E27FC236}">
                <a16:creationId xmlns:a16="http://schemas.microsoft.com/office/drawing/2014/main" id="{41A5DBDC-E19D-4B74-863C-D63A78E4938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16968" y="4763008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9" name="Text Placeholder 15">
            <a:extLst>
              <a:ext uri="{FF2B5EF4-FFF2-40B4-BE49-F238E27FC236}">
                <a16:creationId xmlns:a16="http://schemas.microsoft.com/office/drawing/2014/main" id="{EEFB1377-2783-49F1-A131-38F4B63B90C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376433" y="4527297"/>
            <a:ext cx="1799279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80" name="Text Placeholder 18">
            <a:extLst>
              <a:ext uri="{FF2B5EF4-FFF2-40B4-BE49-F238E27FC236}">
                <a16:creationId xmlns:a16="http://schemas.microsoft.com/office/drawing/2014/main" id="{C188F315-95C8-490A-AB31-6B6D7A7A535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376438" y="4788103"/>
            <a:ext cx="1798870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519082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35F811-46C6-4574-99D7-6B90FE873BD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AB03F056-6BD3-4D1E-B794-6796E05CC4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DD442E15-02E7-470A-B455-1641DC03E51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7AB804A3-DDE8-4F7C-AA96-94BD898660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41D76E21-775F-4F86-8F17-E8258055D6D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290EB005-534F-4E5E-81D4-3795AF32C8F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4DDA664B-9E00-41E2-903A-87130EEDB2D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F38183B6-48F8-4715-8596-BFC77AFE924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0C6D44CB-DAE7-40C8-B7B5-3AC0F92E224A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388CB94-B0AB-4513-9265-432FA36890D7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82DB4D40-3550-49E6-AF64-41E7E499F45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F6056747-20EC-4D2B-8AD5-79902BC5184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568700" y="4464453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4180974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E65E2A4-B306-4415-9D4B-9E9F98B043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08046" cy="6858000"/>
          </a:xfrm>
          <a:custGeom>
            <a:avLst/>
            <a:gdLst>
              <a:gd name="connsiteX0" fmla="*/ 0 w 6508046"/>
              <a:gd name="connsiteY0" fmla="*/ 0 h 6858000"/>
              <a:gd name="connsiteX1" fmla="*/ 364331 w 6508046"/>
              <a:gd name="connsiteY1" fmla="*/ 0 h 6858000"/>
              <a:gd name="connsiteX2" fmla="*/ 1163270 w 6508046"/>
              <a:gd name="connsiteY2" fmla="*/ 2195274 h 6858000"/>
              <a:gd name="connsiteX3" fmla="*/ 1708696 w 6508046"/>
              <a:gd name="connsiteY3" fmla="*/ 4033986 h 6858000"/>
              <a:gd name="connsiteX4" fmla="*/ 1771025 w 6508046"/>
              <a:gd name="connsiteY4" fmla="*/ 4033986 h 6858000"/>
              <a:gd name="connsiteX5" fmla="*/ 2316450 w 6508046"/>
              <a:gd name="connsiteY5" fmla="*/ 2195274 h 6858000"/>
              <a:gd name="connsiteX6" fmla="*/ 3084403 w 6508046"/>
              <a:gd name="connsiteY6" fmla="*/ 0 h 6858000"/>
              <a:gd name="connsiteX7" fmla="*/ 6508046 w 6508046"/>
              <a:gd name="connsiteY7" fmla="*/ 0 h 6858000"/>
              <a:gd name="connsiteX8" fmla="*/ 6508046 w 6508046"/>
              <a:gd name="connsiteY8" fmla="*/ 6858000 h 6858000"/>
              <a:gd name="connsiteX9" fmla="*/ 4310896 w 6508046"/>
              <a:gd name="connsiteY9" fmla="*/ 6858000 h 6858000"/>
              <a:gd name="connsiteX10" fmla="*/ 4310896 w 6508046"/>
              <a:gd name="connsiteY10" fmla="*/ 4407962 h 6858000"/>
              <a:gd name="connsiteX11" fmla="*/ 4638169 w 6508046"/>
              <a:gd name="connsiteY11" fmla="*/ 683746 h 6858000"/>
              <a:gd name="connsiteX12" fmla="*/ 4575840 w 6508046"/>
              <a:gd name="connsiteY12" fmla="*/ 683746 h 6858000"/>
              <a:gd name="connsiteX13" fmla="*/ 3734395 w 6508046"/>
              <a:gd name="connsiteY13" fmla="*/ 3332738 h 6858000"/>
              <a:gd name="connsiteX14" fmla="*/ 2441823 w 6508046"/>
              <a:gd name="connsiteY14" fmla="*/ 6858000 h 6858000"/>
              <a:gd name="connsiteX15" fmla="*/ 914221 w 6508046"/>
              <a:gd name="connsiteY15" fmla="*/ 6858000 h 6858000"/>
              <a:gd name="connsiteX16" fmla="*/ 0 w 6508046"/>
              <a:gd name="connsiteY16" fmla="*/ 43361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08046" h="6858000">
                <a:moveTo>
                  <a:pt x="0" y="0"/>
                </a:moveTo>
                <a:lnTo>
                  <a:pt x="364331" y="0"/>
                </a:lnTo>
                <a:lnTo>
                  <a:pt x="1163270" y="2195274"/>
                </a:lnTo>
                <a:cubicBezTo>
                  <a:pt x="1350258" y="2787402"/>
                  <a:pt x="1521708" y="3395157"/>
                  <a:pt x="1708696" y="4033986"/>
                </a:cubicBezTo>
                <a:lnTo>
                  <a:pt x="1771025" y="4033986"/>
                </a:lnTo>
                <a:cubicBezTo>
                  <a:pt x="1958013" y="3395067"/>
                  <a:pt x="2113925" y="2787313"/>
                  <a:pt x="2316450" y="2195274"/>
                </a:cubicBezTo>
                <a:lnTo>
                  <a:pt x="3084403" y="0"/>
                </a:lnTo>
                <a:lnTo>
                  <a:pt x="6508046" y="0"/>
                </a:lnTo>
                <a:lnTo>
                  <a:pt x="6508046" y="6858000"/>
                </a:lnTo>
                <a:lnTo>
                  <a:pt x="4310896" y="6858000"/>
                </a:lnTo>
                <a:lnTo>
                  <a:pt x="4310896" y="4407962"/>
                </a:lnTo>
                <a:cubicBezTo>
                  <a:pt x="4310896" y="3410694"/>
                  <a:pt x="4513511" y="1681014"/>
                  <a:pt x="4638169" y="683746"/>
                </a:cubicBezTo>
                <a:lnTo>
                  <a:pt x="4575840" y="683746"/>
                </a:lnTo>
                <a:lnTo>
                  <a:pt x="3734395" y="3332738"/>
                </a:lnTo>
                <a:lnTo>
                  <a:pt x="2441823" y="6858000"/>
                </a:lnTo>
                <a:lnTo>
                  <a:pt x="914221" y="6858000"/>
                </a:lnTo>
                <a:lnTo>
                  <a:pt x="0" y="43361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0771" y="4136571"/>
            <a:ext cx="3907972" cy="1883230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43743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2514" y="6356350"/>
            <a:ext cx="217553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771" y="3363686"/>
            <a:ext cx="3907972" cy="555171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8A5C12-53C3-4CC4-AA3B-D3292948C778}"/>
              </a:ext>
            </a:extLst>
          </p:cNvPr>
          <p:cNvCxnSpPr>
            <a:cxnSpLocks/>
          </p:cNvCxnSpPr>
          <p:nvPr userDrawn="1"/>
        </p:nvCxnSpPr>
        <p:spPr>
          <a:xfrm>
            <a:off x="7271657" y="0"/>
            <a:ext cx="0" cy="3124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3629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D230F83A-5E75-4047-ADC0-05151570D70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26578" y="0"/>
            <a:ext cx="5765422" cy="6858000"/>
          </a:xfrm>
          <a:custGeom>
            <a:avLst/>
            <a:gdLst>
              <a:gd name="connsiteX0" fmla="*/ 4105955 w 5765422"/>
              <a:gd name="connsiteY0" fmla="*/ 0 h 6858000"/>
              <a:gd name="connsiteX1" fmla="*/ 5765422 w 5765422"/>
              <a:gd name="connsiteY1" fmla="*/ 0 h 6858000"/>
              <a:gd name="connsiteX2" fmla="*/ 5765422 w 5765422"/>
              <a:gd name="connsiteY2" fmla="*/ 6858000 h 6858000"/>
              <a:gd name="connsiteX3" fmla="*/ 0 w 57654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5422" h="6858000">
                <a:moveTo>
                  <a:pt x="4105955" y="0"/>
                </a:moveTo>
                <a:lnTo>
                  <a:pt x="5765422" y="0"/>
                </a:lnTo>
                <a:lnTo>
                  <a:pt x="576542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96FD6FB9-CD68-47AB-A03D-06B72104AF1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-11657" y="-16298"/>
            <a:ext cx="5555640" cy="6874299"/>
          </a:xfrm>
          <a:custGeom>
            <a:avLst/>
            <a:gdLst>
              <a:gd name="connsiteX0" fmla="*/ 0 w 5555640"/>
              <a:gd name="connsiteY0" fmla="*/ 0 h 6874299"/>
              <a:gd name="connsiteX1" fmla="*/ 5555640 w 5555640"/>
              <a:gd name="connsiteY1" fmla="*/ 8960 h 6874299"/>
              <a:gd name="connsiteX2" fmla="*/ 1445237 w 5555640"/>
              <a:gd name="connsiteY2" fmla="*/ 6874299 h 6874299"/>
              <a:gd name="connsiteX3" fmla="*/ 0 w 5555640"/>
              <a:gd name="connsiteY3" fmla="*/ 6874299 h 6874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5640" h="6874299">
                <a:moveTo>
                  <a:pt x="0" y="0"/>
                </a:moveTo>
                <a:lnTo>
                  <a:pt x="5555640" y="8960"/>
                </a:lnTo>
                <a:lnTo>
                  <a:pt x="1445237" y="6874299"/>
                </a:lnTo>
                <a:lnTo>
                  <a:pt x="0" y="68742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61307" y="4277953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56823" y="4752561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69713" y="5217644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18">
            <a:extLst>
              <a:ext uri="{FF2B5EF4-FFF2-40B4-BE49-F238E27FC236}">
                <a16:creationId xmlns:a16="http://schemas.microsoft.com/office/drawing/2014/main" id="{AD14F11B-0FDD-41EF-8278-550F37093B1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80046" y="5673201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EB2270B-D707-4103-98F1-E697CEBA7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71" y="3363686"/>
            <a:ext cx="3907972" cy="555171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4205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583479E-F517-4F8A-9382-5B73D75104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203247" cy="743744"/>
          </a:xfrm>
        </p:spPr>
        <p:txBody>
          <a:bodyPr lIns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4203247" cy="1800225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78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4186" y="2903538"/>
            <a:ext cx="3104198" cy="345475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141" y="3249013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1894" y="2903538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2223" y="3249013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9601" y="2903538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50305" y="3249013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6CB12E29-CEAA-4595-B65C-5BE0B527CD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33811" y="4551950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9A5A9E4A-8FA1-4B1A-86F3-162A0ED25F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33766" y="4897425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1656AF90-4012-4B9E-81A7-2796EE40AEA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41519" y="4551950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E34BCA93-D058-4D61-BAE5-2671E157237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41848" y="4897425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BE8C5BE-9959-40C7-83C2-546EBFBC141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49226" y="4551950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FC20880-2D17-4854-A424-DED10A8A8D3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49930" y="4897425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00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50921" y="2145859"/>
            <a:ext cx="5042568" cy="345473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0922" y="2491335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419184"/>
            <a:ext cx="2362200" cy="1110286"/>
          </a:xfrm>
        </p:spPr>
        <p:txBody>
          <a:bodyPr lIns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50921" y="3198051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50922" y="3543527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50921" y="5302434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50922" y="5647910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AE158F00-CB9F-4C14-B6F0-47E4F70191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50921" y="4250243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07878182-5985-41C8-B69F-9DB9EC1313F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50922" y="4595719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F8873A5-9160-4B79-B9CB-CBE583030B0E}"/>
              </a:ext>
            </a:extLst>
          </p:cNvPr>
          <p:cNvCxnSpPr>
            <a:cxnSpLocks/>
          </p:cNvCxnSpPr>
          <p:nvPr userDrawn="1"/>
        </p:nvCxnSpPr>
        <p:spPr>
          <a:xfrm>
            <a:off x="3766456" y="-16561"/>
            <a:ext cx="0" cy="687456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4D9D5EA-266D-4541-BA3F-22BC31AAB6AA}"/>
              </a:ext>
            </a:extLst>
          </p:cNvPr>
          <p:cNvCxnSpPr/>
          <p:nvPr userDrawn="1"/>
        </p:nvCxnSpPr>
        <p:spPr>
          <a:xfrm>
            <a:off x="-1" y="1676400"/>
            <a:ext cx="1219199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880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and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A2B5F8DD-B338-48F8-9DF4-E1A31DFCB5B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" y="0"/>
            <a:ext cx="6694955" cy="6858000"/>
          </a:xfrm>
          <a:custGeom>
            <a:avLst/>
            <a:gdLst>
              <a:gd name="connsiteX0" fmla="*/ 0 w 6694955"/>
              <a:gd name="connsiteY0" fmla="*/ 0 h 6858000"/>
              <a:gd name="connsiteX1" fmla="*/ 6694955 w 6694955"/>
              <a:gd name="connsiteY1" fmla="*/ 0 h 6858000"/>
              <a:gd name="connsiteX2" fmla="*/ 2589160 w 6694955"/>
              <a:gd name="connsiteY2" fmla="*/ 6857732 h 6858000"/>
              <a:gd name="connsiteX3" fmla="*/ 0 w 669495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4955" h="6858000">
                <a:moveTo>
                  <a:pt x="0" y="0"/>
                </a:moveTo>
                <a:lnTo>
                  <a:pt x="6694955" y="0"/>
                </a:lnTo>
                <a:lnTo>
                  <a:pt x="2589160" y="6857732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44768" y="2069658"/>
            <a:ext cx="5042568" cy="345476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4768" y="2415134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633" y="690928"/>
            <a:ext cx="4501910" cy="732282"/>
          </a:xfrm>
        </p:spPr>
        <p:txBody>
          <a:bodyPr lIns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0006" y="3587638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00007" y="3933114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98264" y="5105618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98264" y="5451094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642735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F5EB3F05-D570-4C10-88F4-F6BC15CF1F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12700"/>
            <a:ext cx="7080595" cy="6870700"/>
          </a:xfrm>
          <a:custGeom>
            <a:avLst/>
            <a:gdLst>
              <a:gd name="connsiteX0" fmla="*/ 0 w 7080595"/>
              <a:gd name="connsiteY0" fmla="*/ 0 h 6870700"/>
              <a:gd name="connsiteX1" fmla="*/ 7080595 w 7080595"/>
              <a:gd name="connsiteY1" fmla="*/ 0 h 6870700"/>
              <a:gd name="connsiteX2" fmla="*/ 7080595 w 7080595"/>
              <a:gd name="connsiteY2" fmla="*/ 1883211 h 6870700"/>
              <a:gd name="connsiteX3" fmla="*/ 4515477 w 7080595"/>
              <a:gd name="connsiteY3" fmla="*/ 1883211 h 6870700"/>
              <a:gd name="connsiteX4" fmla="*/ 4515477 w 7080595"/>
              <a:gd name="connsiteY4" fmla="*/ 6870700 h 6870700"/>
              <a:gd name="connsiteX5" fmla="*/ 2269215 w 7080595"/>
              <a:gd name="connsiteY5" fmla="*/ 6870700 h 6870700"/>
              <a:gd name="connsiteX6" fmla="*/ 2269215 w 7080595"/>
              <a:gd name="connsiteY6" fmla="*/ 1883211 h 6870700"/>
              <a:gd name="connsiteX7" fmla="*/ 0 w 7080595"/>
              <a:gd name="connsiteY7" fmla="*/ 1883211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0595" h="6870700">
                <a:moveTo>
                  <a:pt x="0" y="0"/>
                </a:moveTo>
                <a:lnTo>
                  <a:pt x="7080595" y="0"/>
                </a:lnTo>
                <a:lnTo>
                  <a:pt x="7080595" y="1883211"/>
                </a:lnTo>
                <a:lnTo>
                  <a:pt x="4515477" y="1883211"/>
                </a:lnTo>
                <a:lnTo>
                  <a:pt x="4515477" y="6870700"/>
                </a:lnTo>
                <a:lnTo>
                  <a:pt x="2269215" y="6870700"/>
                </a:lnTo>
                <a:lnTo>
                  <a:pt x="2269215" y="1883211"/>
                </a:lnTo>
                <a:lnTo>
                  <a:pt x="0" y="18832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FEA6F9E-1C21-4644-8E2A-AD5673EEA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799" y="2318657"/>
            <a:ext cx="4203247" cy="1440996"/>
          </a:xfrm>
        </p:spPr>
        <p:txBody>
          <a:bodyPr lIns="0" anchor="b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C1D1C8A-E829-4284-AB95-2DD0C7BAA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799" y="4147457"/>
            <a:ext cx="4203247" cy="1532165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CC539CF-E024-420D-BFED-5F2212DA8CE3}"/>
              </a:ext>
            </a:extLst>
          </p:cNvPr>
          <p:cNvCxnSpPr>
            <a:cxnSpLocks/>
          </p:cNvCxnSpPr>
          <p:nvPr userDrawn="1"/>
        </p:nvCxnSpPr>
        <p:spPr>
          <a:xfrm>
            <a:off x="-1" y="4376058"/>
            <a:ext cx="705394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097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A5404BE-7C49-4381-8FC0-95A496CFB4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9B922914-E333-400C-A083-27A44BE79C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50085" y="4546575"/>
            <a:ext cx="1500624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486A9052-3614-4622-A421-1D20E5B311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77374" y="275039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3ADE3E-3D48-4C5D-9FE4-2D7A263158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380" y="903514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9B49215A-DBBC-4C0F-A6A8-DFB2D54643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7374" y="89707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BB770-F6A6-44A3-BCE1-BCCCC1E81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6143" y="5201920"/>
            <a:ext cx="5747657" cy="992505"/>
          </a:xfrm>
        </p:spPr>
        <p:txBody>
          <a:bodyPr anchor="ctr">
            <a:normAutofit/>
          </a:bodyPr>
          <a:lstStyle>
            <a:lvl1pPr>
              <a:defRPr sz="48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Graphic 8">
            <a:extLst>
              <a:ext uri="{FF2B5EF4-FFF2-40B4-BE49-F238E27FC236}">
                <a16:creationId xmlns:a16="http://schemas.microsoft.com/office/drawing/2014/main" id="{A6A04B8C-D941-483E-B669-7436C535C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2"/>
            <a:ext cx="922101" cy="244589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8">
            <a:extLst>
              <a:ext uri="{FF2B5EF4-FFF2-40B4-BE49-F238E27FC236}">
                <a16:creationId xmlns:a16="http://schemas.microsoft.com/office/drawing/2014/main" id="{7A6DC6C6-E9EB-405C-A68E-EE8EEBBCA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45311" y="1857400"/>
            <a:ext cx="691575" cy="8866"/>
          </a:xfrm>
          <a:custGeom>
            <a:avLst/>
            <a:gdLst>
              <a:gd name="connsiteX0" fmla="*/ 691576 w 691575"/>
              <a:gd name="connsiteY0" fmla="*/ 0 h 8866"/>
              <a:gd name="connsiteX1" fmla="*/ 0 w 691575"/>
              <a:gd name="connsiteY1" fmla="*/ 0 h 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1575" h="8866">
                <a:moveTo>
                  <a:pt x="691576" y="0"/>
                </a:moveTo>
                <a:lnTo>
                  <a:pt x="0" y="0"/>
                </a:lnTo>
              </a:path>
            </a:pathLst>
          </a:custGeom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Graphic 8">
            <a:extLst>
              <a:ext uri="{FF2B5EF4-FFF2-40B4-BE49-F238E27FC236}">
                <a16:creationId xmlns:a16="http://schemas.microsoft.com/office/drawing/2014/main" id="{028B5C16-2909-487D-BE4D-A794F3BA7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1"/>
            <a:ext cx="922101" cy="257362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416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 userDrawn="1">
          <p15:clr>
            <a:srgbClr val="FBAE40"/>
          </p15:clr>
        </p15:guide>
        <p15:guide id="2" orient="horz" pos="1584" userDrawn="1">
          <p15:clr>
            <a:srgbClr val="FBAE40"/>
          </p15:clr>
        </p15:guide>
        <p15:guide id="3" orient="horz" pos="271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icons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4142" y="3971432"/>
            <a:ext cx="2941600" cy="360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142" y="4605832"/>
            <a:ext cx="2941600" cy="114188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034142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AA3FE14-6E13-47C9-A512-83A96F3D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83A9ED-5F19-4646-ADCE-C829C97154DC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6187F4BE-3AD3-4857-B0A9-A9285E52D81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06975" y="3971432"/>
            <a:ext cx="2941600" cy="360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5F81158B-DA52-484D-8105-92B77E4DC46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06975" y="4605832"/>
            <a:ext cx="2941600" cy="114188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51CF84FA-944B-434D-A8DD-F5D8A6BD7F12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4706975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9AFDDE4E-007E-431B-937C-1B26959515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12200" y="3971432"/>
            <a:ext cx="2941600" cy="360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3B096111-A95B-402E-B431-43D852C9E2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12200" y="4605832"/>
            <a:ext cx="2941600" cy="114188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F07B788A-B491-4062-8710-AC0B5654D44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412200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D798BE23-D422-4EB1-A64B-24749090892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4BF2994C-9A98-4FB0-B040-0D7D4EE7DBB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26" name="Slide Number Placeholder 4">
            <a:extLst>
              <a:ext uri="{FF2B5EF4-FFF2-40B4-BE49-F238E27FC236}">
                <a16:creationId xmlns:a16="http://schemas.microsoft.com/office/drawing/2014/main" id="{96B5941B-782C-4ACF-AF36-8E21DA11A22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620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77FA4A-CE52-4DA0-8842-74FE37E2E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1BCD1D-6E4A-43CA-A3D4-B104CE27D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1BDA0-5B55-4A85-ACBF-31F8F3EB21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AA55C-7321-4214-9297-F53B7B9E50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30C71-8F7D-4855-A35C-46C83B4BF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6665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78" r:id="rId3"/>
    <p:sldLayoutId id="2147483667" r:id="rId4"/>
    <p:sldLayoutId id="2147483668" r:id="rId5"/>
    <p:sldLayoutId id="2147483669" r:id="rId6"/>
    <p:sldLayoutId id="2147483670" r:id="rId7"/>
    <p:sldLayoutId id="2147483651" r:id="rId8"/>
    <p:sldLayoutId id="2147483661" r:id="rId9"/>
    <p:sldLayoutId id="2147483671" r:id="rId10"/>
    <p:sldLayoutId id="2147483679" r:id="rId11"/>
    <p:sldLayoutId id="2147483677" r:id="rId12"/>
    <p:sldLayoutId id="2147483664" r:id="rId13"/>
    <p:sldLayoutId id="2147483672" r:id="rId14"/>
    <p:sldLayoutId id="2147483652" r:id="rId15"/>
    <p:sldLayoutId id="2147483653" r:id="rId16"/>
    <p:sldLayoutId id="2147483665" r:id="rId17"/>
    <p:sldLayoutId id="2147483650" r:id="rId18"/>
    <p:sldLayoutId id="2147483654" r:id="rId19"/>
    <p:sldLayoutId id="2147483674" r:id="rId20"/>
    <p:sldLayoutId id="2147483676" r:id="rId21"/>
    <p:sldLayoutId id="2147483673" r:id="rId22"/>
    <p:sldLayoutId id="2147483675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i%C2%B3-theory-practice-business/reinforcement-learning-part-6-td-%CE%BB-q-learning-99cdfdf4e76a" TargetMode="External"/><Relationship Id="rId2" Type="http://schemas.openxmlformats.org/officeDocument/2006/relationships/hyperlink" Target="https://towardsdatascience.com/simple-reinforcement-learning-q-learning-fcddc4b6fe56#:~:text=Q%2Dlearning%20is%20an%20off,a%20policy%20isn't%20needed" TargetMode="Externa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close up of girl writing&#10;">
            <a:extLst>
              <a:ext uri="{FF2B5EF4-FFF2-40B4-BE49-F238E27FC236}">
                <a16:creationId xmlns:a16="http://schemas.microsoft.com/office/drawing/2014/main" id="{54164480-ECF3-4F09-B48E-13A40EAE5A3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EE427349-2C23-4643-A4C8-552661FAA5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3216" y="3667946"/>
            <a:ext cx="9285382" cy="1277857"/>
          </a:xfrm>
        </p:spPr>
        <p:txBody>
          <a:bodyPr/>
          <a:lstStyle/>
          <a:p>
            <a:r>
              <a:rPr lang="en-US" dirty="0"/>
              <a:t>Ai-Final term project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2D5ABC8-73C6-4DB8-B474-F46298EA249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84355" y="4687178"/>
            <a:ext cx="1598515" cy="1681163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0C49F68-0122-45AF-8FB2-4A73D67BEF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40172" y="1726672"/>
            <a:ext cx="1253665" cy="1681163"/>
          </a:xfrm>
        </p:spPr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0FFBF6C-2281-4A59-8BF0-A256739C0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03189" y="71740"/>
            <a:ext cx="1253665" cy="1681163"/>
          </a:xfrm>
        </p:spPr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32" name="Subtitle 31">
            <a:extLst>
              <a:ext uri="{FF2B5EF4-FFF2-40B4-BE49-F238E27FC236}">
                <a16:creationId xmlns:a16="http://schemas.microsoft.com/office/drawing/2014/main" id="{F69B5076-6A18-4AD8-A2C2-DB967CF6E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0418" y="5325275"/>
            <a:ext cx="3677297" cy="1043061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Preetam Narendra soni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Chunwang</a:t>
            </a:r>
            <a:r>
              <a:rPr lang="en-US" dirty="0"/>
              <a:t>  </a:t>
            </a:r>
            <a:r>
              <a:rPr lang="en-US" altLang="zh-CN" dirty="0"/>
              <a:t>Yuan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Date: 12/06/2021 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C4BB374-4C53-4405-B3D6-928C68A87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36371" y="2017985"/>
            <a:ext cx="0" cy="15343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CDDB411-0E13-3741-911B-CFCB74C5B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4245428" y="5592619"/>
            <a:ext cx="33188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ADD5-FE6F-48A2-8020-733F78D32BF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9693" y="2858632"/>
            <a:ext cx="45719" cy="45719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13" name="Title 22">
            <a:extLst>
              <a:ext uri="{FF2B5EF4-FFF2-40B4-BE49-F238E27FC236}">
                <a16:creationId xmlns:a16="http://schemas.microsoft.com/office/drawing/2014/main" id="{40FD7F00-B598-4B65-9BD5-4C49CB98475D}"/>
              </a:ext>
            </a:extLst>
          </p:cNvPr>
          <p:cNvSpPr txBox="1">
            <a:spLocks/>
          </p:cNvSpPr>
          <p:nvPr/>
        </p:nvSpPr>
        <p:spPr>
          <a:xfrm>
            <a:off x="3750906" y="190721"/>
            <a:ext cx="8441094" cy="1277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Implementation of reinforcement strategy</a:t>
            </a:r>
          </a:p>
          <a:p>
            <a:r>
              <a:rPr lang="en-US" dirty="0"/>
              <a:t>for tic-tac-toe player And comparing the results in python.</a:t>
            </a:r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F6C6BA5F-4B27-473A-B4AD-A3C0215EF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1526" y="1573210"/>
            <a:ext cx="1905000" cy="1905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0631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C730C9-D8CD-407A-BADC-C8629F8C1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1" y="2453951"/>
            <a:ext cx="6252029" cy="3521512"/>
          </a:xfrm>
          <a:prstGeom prst="rect">
            <a:avLst/>
          </a:prstGeom>
          <a:noFill/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40588" y="2046288"/>
            <a:ext cx="4114800" cy="823912"/>
          </a:xfrm>
        </p:spPr>
        <p:txBody>
          <a:bodyPr anchor="b">
            <a:normAutofit/>
          </a:bodyPr>
          <a:lstStyle/>
          <a:p>
            <a:r>
              <a:rPr lang="en-ZA" dirty="0"/>
              <a:t>Research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40588" y="3162300"/>
            <a:ext cx="4114800" cy="302736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b="0" i="0">
                <a:effectLst/>
              </a:rPr>
              <a:t>Observation of the environment</a:t>
            </a:r>
          </a:p>
          <a:p>
            <a:pPr>
              <a:buFont typeface="+mj-lt"/>
              <a:buAutoNum type="arabicPeriod"/>
            </a:pPr>
            <a:r>
              <a:rPr lang="en-US" sz="1800" b="0" i="0">
                <a:effectLst/>
              </a:rPr>
              <a:t>Deciding how to act using some strategy</a:t>
            </a:r>
          </a:p>
          <a:p>
            <a:pPr>
              <a:buFont typeface="+mj-lt"/>
              <a:buAutoNum type="arabicPeriod"/>
            </a:pPr>
            <a:r>
              <a:rPr lang="en-US" sz="1800" b="0" i="0">
                <a:effectLst/>
              </a:rPr>
              <a:t>Acting accordingly</a:t>
            </a:r>
          </a:p>
          <a:p>
            <a:pPr>
              <a:buFont typeface="+mj-lt"/>
              <a:buAutoNum type="arabicPeriod"/>
            </a:pPr>
            <a:r>
              <a:rPr lang="en-US" sz="1800" b="0" i="0">
                <a:effectLst/>
              </a:rPr>
              <a:t>Receiving a reward or penalty</a:t>
            </a:r>
          </a:p>
          <a:p>
            <a:pPr>
              <a:buFont typeface="+mj-lt"/>
              <a:buAutoNum type="arabicPeriod"/>
            </a:pPr>
            <a:r>
              <a:rPr lang="en-US" sz="1800" b="0" i="0">
                <a:effectLst/>
              </a:rPr>
              <a:t>Learning from the experiences and refining our strategy</a:t>
            </a:r>
          </a:p>
          <a:p>
            <a:pPr>
              <a:buFont typeface="+mj-lt"/>
              <a:buAutoNum type="arabicPeriod"/>
            </a:pPr>
            <a:r>
              <a:rPr lang="en-US" sz="1800" b="0" i="0">
                <a:effectLst/>
              </a:rPr>
              <a:t>Iterate until an optimal strategy is found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B4C05DEF-58BE-478D-BC6C-655338652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1/7/20XX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r>
              <a:rPr lang="en-US" dirty="0"/>
              <a:t>AI- Tic-Tac-Toe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ZA" smtClean="0"/>
              <a:pPr>
                <a:spcAft>
                  <a:spcPts val="600"/>
                </a:spcAft>
              </a:pPr>
              <a:t>10</a:t>
            </a:fld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anchor="ctr">
            <a:normAutofit/>
          </a:bodyPr>
          <a:lstStyle/>
          <a:p>
            <a:r>
              <a:rPr lang="en-ZA" sz="2000"/>
              <a:t>Reinforcement –q-learning</a:t>
            </a:r>
            <a:br>
              <a:rPr lang="en-ZA" sz="2000"/>
            </a:br>
            <a:br>
              <a:rPr lang="en-ZA" sz="2000"/>
            </a:br>
            <a:r>
              <a:rPr lang="en-ZA" sz="2000"/>
              <a:t>quality learning</a:t>
            </a:r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Date Placeholder 39">
            <a:extLst>
              <a:ext uri="{FF2B5EF4-FFF2-40B4-BE49-F238E27FC236}">
                <a16:creationId xmlns:a16="http://schemas.microsoft.com/office/drawing/2014/main" id="{B6D7F6A5-1D32-4FB4-A25C-6E4A52871CD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1/7/20XX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8875A7EC-3DB7-4BAF-9699-4DCDE45D00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477500" y="6356350"/>
            <a:ext cx="876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ZA" smtClean="0"/>
              <a:pPr>
                <a:spcAft>
                  <a:spcPts val="600"/>
                </a:spcAft>
              </a:pPr>
              <a:t>11</a:t>
            </a:fld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36525"/>
            <a:ext cx="10134601" cy="924808"/>
          </a:xfrm>
        </p:spPr>
        <p:txBody>
          <a:bodyPr anchor="ctr">
            <a:normAutofit/>
          </a:bodyPr>
          <a:lstStyle/>
          <a:p>
            <a:r>
              <a:rPr lang="en-US" dirty="0"/>
              <a:t>Q-learning</a:t>
            </a:r>
          </a:p>
        </p:txBody>
      </p:sp>
      <p:pic>
        <p:nvPicPr>
          <p:cNvPr id="39" name="Google Shape;99;p18">
            <a:extLst>
              <a:ext uri="{FF2B5EF4-FFF2-40B4-BE49-F238E27FC236}">
                <a16:creationId xmlns:a16="http://schemas.microsoft.com/office/drawing/2014/main" id="{68F537E2-955B-4BB5-B3D6-3FE4944E24A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8200" y="2737125"/>
            <a:ext cx="10983686" cy="361922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41" name="Google Shape;93;p17">
            <a:extLst>
              <a:ext uri="{FF2B5EF4-FFF2-40B4-BE49-F238E27FC236}">
                <a16:creationId xmlns:a16="http://schemas.microsoft.com/office/drawing/2014/main" id="{133AEF23-C3F4-481F-B724-C780FB99E86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061333"/>
            <a:ext cx="10983686" cy="16045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121178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C81818-8260-4E49-9FCC-569FDE30B0B1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15426" y="3504819"/>
            <a:ext cx="787913" cy="343425"/>
          </a:xfrm>
        </p:spPr>
        <p:txBody>
          <a:bodyPr>
            <a:normAutofit fontScale="92500" lnSpcReduction="20000"/>
          </a:bodyPr>
          <a:lstStyle/>
          <a:p>
            <a:r>
              <a:rPr lang="en-ZA" sz="2400" dirty="0"/>
              <a:t>0.8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863594"/>
            <a:ext cx="10134601" cy="731308"/>
          </a:xfrm>
        </p:spPr>
        <p:txBody>
          <a:bodyPr/>
          <a:lstStyle/>
          <a:p>
            <a:r>
              <a:rPr lang="en-ZA" dirty="0"/>
              <a:t>Implementing q-learning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5DC9D9-96D8-47D8-9160-3CA44DC61D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32746"/>
            <a:ext cx="2743200" cy="288729"/>
          </a:xfrm>
        </p:spPr>
        <p:txBody>
          <a:bodyPr/>
          <a:lstStyle/>
          <a:p>
            <a:r>
              <a:rPr lang="en-US" dirty="0"/>
              <a:t>1/7/20XX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32746"/>
            <a:ext cx="4114800" cy="288729"/>
          </a:xfrm>
        </p:spPr>
        <p:txBody>
          <a:bodyPr/>
          <a:lstStyle/>
          <a:p>
            <a:r>
              <a:rPr lang="en-US" dirty="0"/>
              <a:t>AI- Tic-Tac-Toe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9ECD5-0EAD-48D0-B30B-16305BC1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32746"/>
            <a:ext cx="2743200" cy="288729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12</a:t>
            </a:fld>
            <a:endParaRPr lang="en-ZA" dirty="0"/>
          </a:p>
        </p:txBody>
      </p:sp>
      <p:sp>
        <p:nvSpPr>
          <p:cNvPr id="43" name="Text Placeholder 32">
            <a:extLst>
              <a:ext uri="{FF2B5EF4-FFF2-40B4-BE49-F238E27FC236}">
                <a16:creationId xmlns:a16="http://schemas.microsoft.com/office/drawing/2014/main" id="{A73003EF-6143-460A-9787-61DCD9FD999B}"/>
              </a:ext>
            </a:extLst>
          </p:cNvPr>
          <p:cNvSpPr txBox="1">
            <a:spLocks/>
          </p:cNvSpPr>
          <p:nvPr/>
        </p:nvSpPr>
        <p:spPr>
          <a:xfrm>
            <a:off x="8275909" y="5594641"/>
            <a:ext cx="1690417" cy="17766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bg1"/>
                </a:solidFill>
              </a:rPr>
              <a:t>July, 20XX</a:t>
            </a:r>
          </a:p>
        </p:txBody>
      </p:sp>
      <p:cxnSp>
        <p:nvCxnSpPr>
          <p:cNvPr id="48" name="Straight Connector 47" descr="Milestone Connector">
            <a:extLst>
              <a:ext uri="{FF2B5EF4-FFF2-40B4-BE49-F238E27FC236}">
                <a16:creationId xmlns:a16="http://schemas.microsoft.com/office/drawing/2014/main" id="{53BC501E-8914-41D2-8643-052558AA1E7D}"/>
              </a:ext>
            </a:extLst>
          </p:cNvPr>
          <p:cNvCxnSpPr>
            <a:cxnSpLocks/>
          </p:cNvCxnSpPr>
          <p:nvPr/>
        </p:nvCxnSpPr>
        <p:spPr>
          <a:xfrm>
            <a:off x="11425435" y="2932089"/>
            <a:ext cx="0" cy="6778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 descr="Milestone Connector">
            <a:extLst>
              <a:ext uri="{FF2B5EF4-FFF2-40B4-BE49-F238E27FC236}">
                <a16:creationId xmlns:a16="http://schemas.microsoft.com/office/drawing/2014/main" id="{DDE330BB-3050-4A17-AE6F-F29C5255185E}"/>
              </a:ext>
            </a:extLst>
          </p:cNvPr>
          <p:cNvCxnSpPr>
            <a:cxnSpLocks/>
          </p:cNvCxnSpPr>
          <p:nvPr/>
        </p:nvCxnSpPr>
        <p:spPr>
          <a:xfrm>
            <a:off x="3076711" y="2972603"/>
            <a:ext cx="932" cy="421796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 Placeholder 31">
            <a:extLst>
              <a:ext uri="{FF2B5EF4-FFF2-40B4-BE49-F238E27FC236}">
                <a16:creationId xmlns:a16="http://schemas.microsoft.com/office/drawing/2014/main" id="{3EA3570C-044A-4064-B14D-0F904D074556}"/>
              </a:ext>
            </a:extLst>
          </p:cNvPr>
          <p:cNvSpPr txBox="1">
            <a:spLocks/>
          </p:cNvSpPr>
          <p:nvPr/>
        </p:nvSpPr>
        <p:spPr>
          <a:xfrm>
            <a:off x="5190031" y="2292652"/>
            <a:ext cx="2057804" cy="4443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400" dirty="0">
                <a:latin typeface="+mj-lt"/>
                <a:ea typeface="+mj-ea"/>
                <a:cs typeface="+mj-cs"/>
              </a:rPr>
              <a:t>Discount factor</a:t>
            </a:r>
            <a:endParaRPr lang="en-ZA" sz="1100" dirty="0"/>
          </a:p>
        </p:txBody>
      </p:sp>
      <p:cxnSp>
        <p:nvCxnSpPr>
          <p:cNvPr id="83" name="Straight Connector 82" descr="Milestone Connector">
            <a:extLst>
              <a:ext uri="{FF2B5EF4-FFF2-40B4-BE49-F238E27FC236}">
                <a16:creationId xmlns:a16="http://schemas.microsoft.com/office/drawing/2014/main" id="{59880569-8A8E-41C5-BED0-640848E135F2}"/>
              </a:ext>
            </a:extLst>
          </p:cNvPr>
          <p:cNvCxnSpPr>
            <a:cxnSpLocks/>
          </p:cNvCxnSpPr>
          <p:nvPr/>
        </p:nvCxnSpPr>
        <p:spPr>
          <a:xfrm>
            <a:off x="6223933" y="2970858"/>
            <a:ext cx="1667" cy="425453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31">
            <a:extLst>
              <a:ext uri="{FF2B5EF4-FFF2-40B4-BE49-F238E27FC236}">
                <a16:creationId xmlns:a16="http://schemas.microsoft.com/office/drawing/2014/main" id="{A094E423-7CE9-4B99-92DE-803EDA3A01EC}"/>
              </a:ext>
            </a:extLst>
          </p:cNvPr>
          <p:cNvSpPr txBox="1">
            <a:spLocks/>
          </p:cNvSpPr>
          <p:nvPr/>
        </p:nvSpPr>
        <p:spPr>
          <a:xfrm>
            <a:off x="9121117" y="2296437"/>
            <a:ext cx="2057804" cy="4443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400" dirty="0">
                <a:latin typeface="+mj-lt"/>
                <a:ea typeface="+mj-ea"/>
                <a:cs typeface="+mj-cs"/>
              </a:rPr>
              <a:t>Learning rate </a:t>
            </a:r>
            <a:endParaRPr lang="en-ZA" sz="1100" dirty="0"/>
          </a:p>
        </p:txBody>
      </p:sp>
      <p:cxnSp>
        <p:nvCxnSpPr>
          <p:cNvPr id="87" name="Straight Connector 86" descr="Milestone Connector">
            <a:extLst>
              <a:ext uri="{FF2B5EF4-FFF2-40B4-BE49-F238E27FC236}">
                <a16:creationId xmlns:a16="http://schemas.microsoft.com/office/drawing/2014/main" id="{210A4F88-A1D6-4474-8086-55B9DC9AF526}"/>
              </a:ext>
            </a:extLst>
          </p:cNvPr>
          <p:cNvCxnSpPr>
            <a:cxnSpLocks/>
          </p:cNvCxnSpPr>
          <p:nvPr/>
        </p:nvCxnSpPr>
        <p:spPr>
          <a:xfrm>
            <a:off x="10150019" y="2973452"/>
            <a:ext cx="0" cy="420947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 descr="Milestone Connector">
            <a:extLst>
              <a:ext uri="{FF2B5EF4-FFF2-40B4-BE49-F238E27FC236}">
                <a16:creationId xmlns:a16="http://schemas.microsoft.com/office/drawing/2014/main" id="{9FC428EC-C5B0-4535-8B88-FF6BE9F35E3F}"/>
              </a:ext>
            </a:extLst>
          </p:cNvPr>
          <p:cNvCxnSpPr>
            <a:cxnSpLocks/>
          </p:cNvCxnSpPr>
          <p:nvPr/>
        </p:nvCxnSpPr>
        <p:spPr>
          <a:xfrm>
            <a:off x="2287514" y="4806737"/>
            <a:ext cx="505" cy="42533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 Placeholder 31">
            <a:extLst>
              <a:ext uri="{FF2B5EF4-FFF2-40B4-BE49-F238E27FC236}">
                <a16:creationId xmlns:a16="http://schemas.microsoft.com/office/drawing/2014/main" id="{0DB3BBAB-4897-4AAE-8104-E8D840C01351}"/>
              </a:ext>
            </a:extLst>
          </p:cNvPr>
          <p:cNvSpPr txBox="1">
            <a:spLocks/>
          </p:cNvSpPr>
          <p:nvPr/>
        </p:nvSpPr>
        <p:spPr>
          <a:xfrm>
            <a:off x="4406652" y="5379367"/>
            <a:ext cx="2057804" cy="444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400" dirty="0">
                <a:latin typeface="+mj-lt"/>
                <a:ea typeface="+mj-ea"/>
                <a:cs typeface="+mj-cs"/>
              </a:rPr>
              <a:t>Reward</a:t>
            </a:r>
            <a:endParaRPr lang="en-ZA" sz="1100" dirty="0"/>
          </a:p>
        </p:txBody>
      </p:sp>
      <p:cxnSp>
        <p:nvCxnSpPr>
          <p:cNvPr id="95" name="Straight Connector 94" descr="Milestone Connector">
            <a:extLst>
              <a:ext uri="{FF2B5EF4-FFF2-40B4-BE49-F238E27FC236}">
                <a16:creationId xmlns:a16="http://schemas.microsoft.com/office/drawing/2014/main" id="{8555111D-9395-4F5A-9ED2-433142ABA373}"/>
              </a:ext>
            </a:extLst>
          </p:cNvPr>
          <p:cNvCxnSpPr>
            <a:cxnSpLocks/>
          </p:cNvCxnSpPr>
          <p:nvPr/>
        </p:nvCxnSpPr>
        <p:spPr>
          <a:xfrm>
            <a:off x="5435238" y="4806737"/>
            <a:ext cx="317" cy="42533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 Placeholder 31">
            <a:extLst>
              <a:ext uri="{FF2B5EF4-FFF2-40B4-BE49-F238E27FC236}">
                <a16:creationId xmlns:a16="http://schemas.microsoft.com/office/drawing/2014/main" id="{0D97546E-1259-4E0A-BF25-B53C6C7D9B5D}"/>
              </a:ext>
            </a:extLst>
          </p:cNvPr>
          <p:cNvSpPr txBox="1">
            <a:spLocks/>
          </p:cNvSpPr>
          <p:nvPr/>
        </p:nvSpPr>
        <p:spPr>
          <a:xfrm>
            <a:off x="7581698" y="5379367"/>
            <a:ext cx="2057804" cy="4443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400" dirty="0">
                <a:latin typeface="+mj-lt"/>
                <a:ea typeface="+mj-ea"/>
                <a:cs typeface="+mj-cs"/>
              </a:rPr>
              <a:t>Storing all wins/loss/draw</a:t>
            </a:r>
            <a:endParaRPr lang="en-ZA" sz="1100" dirty="0"/>
          </a:p>
        </p:txBody>
      </p:sp>
      <p:cxnSp>
        <p:nvCxnSpPr>
          <p:cNvPr id="99" name="Straight Connector 98" descr="Milestone Connector">
            <a:extLst>
              <a:ext uri="{FF2B5EF4-FFF2-40B4-BE49-F238E27FC236}">
                <a16:creationId xmlns:a16="http://schemas.microsoft.com/office/drawing/2014/main" id="{33DBE3DD-4F6D-4C20-B843-AA0BC8BCF263}"/>
              </a:ext>
            </a:extLst>
          </p:cNvPr>
          <p:cNvCxnSpPr>
            <a:cxnSpLocks/>
          </p:cNvCxnSpPr>
          <p:nvPr/>
        </p:nvCxnSpPr>
        <p:spPr>
          <a:xfrm>
            <a:off x="8591938" y="4806737"/>
            <a:ext cx="0" cy="42533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 Placeholder 31">
            <a:extLst>
              <a:ext uri="{FF2B5EF4-FFF2-40B4-BE49-F238E27FC236}">
                <a16:creationId xmlns:a16="http://schemas.microsoft.com/office/drawing/2014/main" id="{64A4C147-A5B5-415E-B023-FDD74E3170FA}"/>
              </a:ext>
            </a:extLst>
          </p:cNvPr>
          <p:cNvSpPr txBox="1">
            <a:spLocks/>
          </p:cNvSpPr>
          <p:nvPr/>
        </p:nvSpPr>
        <p:spPr>
          <a:xfrm>
            <a:off x="2042184" y="2110645"/>
            <a:ext cx="2057400" cy="6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400" dirty="0">
                <a:latin typeface="+mj-lt"/>
                <a:ea typeface="+mj-ea"/>
                <a:cs typeface="+mj-cs"/>
              </a:rPr>
              <a:t>Q values of all states initializing</a:t>
            </a:r>
            <a:endParaRPr lang="en-ZA" sz="1100" dirty="0"/>
          </a:p>
        </p:txBody>
      </p:sp>
      <p:sp>
        <p:nvSpPr>
          <p:cNvPr id="132" name="Text Placeholder 31">
            <a:extLst>
              <a:ext uri="{FF2B5EF4-FFF2-40B4-BE49-F238E27FC236}">
                <a16:creationId xmlns:a16="http://schemas.microsoft.com/office/drawing/2014/main" id="{4E554FA9-53AB-40E7-A2D2-8573D8B6478B}"/>
              </a:ext>
            </a:extLst>
          </p:cNvPr>
          <p:cNvSpPr txBox="1">
            <a:spLocks/>
          </p:cNvSpPr>
          <p:nvPr/>
        </p:nvSpPr>
        <p:spPr>
          <a:xfrm>
            <a:off x="1215500" y="5379367"/>
            <a:ext cx="2057804" cy="444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100" dirty="0"/>
              <a:t>Storing all states history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2E13939C-0BED-44E1-BD38-A7DA74887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676924" y="3527050"/>
            <a:ext cx="787920" cy="244766"/>
          </a:xfrm>
        </p:spPr>
        <p:txBody>
          <a:bodyPr/>
          <a:lstStyle/>
          <a:p>
            <a:r>
              <a:rPr lang="en-US" sz="2400" dirty="0"/>
              <a:t>0</a:t>
            </a:r>
          </a:p>
        </p:txBody>
      </p:sp>
      <p:sp>
        <p:nvSpPr>
          <p:cNvPr id="94" name="Text Placeholder 11">
            <a:extLst>
              <a:ext uri="{FF2B5EF4-FFF2-40B4-BE49-F238E27FC236}">
                <a16:creationId xmlns:a16="http://schemas.microsoft.com/office/drawing/2014/main" id="{10B48F4E-3697-4643-A1AE-9815F019A8A7}"/>
              </a:ext>
            </a:extLst>
          </p:cNvPr>
          <p:cNvSpPr txBox="1">
            <a:spLocks/>
          </p:cNvSpPr>
          <p:nvPr/>
        </p:nvSpPr>
        <p:spPr>
          <a:xfrm>
            <a:off x="9756062" y="3492840"/>
            <a:ext cx="787913" cy="343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2400" dirty="0"/>
              <a:t>0.2</a:t>
            </a:r>
          </a:p>
        </p:txBody>
      </p:sp>
      <p:sp>
        <p:nvSpPr>
          <p:cNvPr id="96" name="Text Placeholder 11">
            <a:extLst>
              <a:ext uri="{FF2B5EF4-FFF2-40B4-BE49-F238E27FC236}">
                <a16:creationId xmlns:a16="http://schemas.microsoft.com/office/drawing/2014/main" id="{C73A7616-60CE-406B-AA54-E31E38F26FEC}"/>
              </a:ext>
            </a:extLst>
          </p:cNvPr>
          <p:cNvSpPr txBox="1">
            <a:spLocks/>
          </p:cNvSpPr>
          <p:nvPr/>
        </p:nvSpPr>
        <p:spPr>
          <a:xfrm>
            <a:off x="1850445" y="4335916"/>
            <a:ext cx="787913" cy="343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2400" dirty="0"/>
              <a:t>[ ]</a:t>
            </a:r>
          </a:p>
        </p:txBody>
      </p:sp>
      <p:sp>
        <p:nvSpPr>
          <p:cNvPr id="100" name="Text Placeholder 11">
            <a:extLst>
              <a:ext uri="{FF2B5EF4-FFF2-40B4-BE49-F238E27FC236}">
                <a16:creationId xmlns:a16="http://schemas.microsoft.com/office/drawing/2014/main" id="{DD25E83E-A932-4CD5-B4CC-AC3C9D77E973}"/>
              </a:ext>
            </a:extLst>
          </p:cNvPr>
          <p:cNvSpPr txBox="1">
            <a:spLocks/>
          </p:cNvSpPr>
          <p:nvPr/>
        </p:nvSpPr>
        <p:spPr>
          <a:xfrm>
            <a:off x="5006829" y="4335916"/>
            <a:ext cx="787913" cy="343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2400" dirty="0"/>
              <a:t>1/-1</a:t>
            </a:r>
          </a:p>
        </p:txBody>
      </p:sp>
      <p:sp>
        <p:nvSpPr>
          <p:cNvPr id="102" name="Text Placeholder 11">
            <a:extLst>
              <a:ext uri="{FF2B5EF4-FFF2-40B4-BE49-F238E27FC236}">
                <a16:creationId xmlns:a16="http://schemas.microsoft.com/office/drawing/2014/main" id="{FBCF2794-F5B4-4D12-9D27-1B331494FC70}"/>
              </a:ext>
            </a:extLst>
          </p:cNvPr>
          <p:cNvSpPr txBox="1">
            <a:spLocks/>
          </p:cNvSpPr>
          <p:nvPr/>
        </p:nvSpPr>
        <p:spPr>
          <a:xfrm>
            <a:off x="7959014" y="4275091"/>
            <a:ext cx="1259632" cy="44439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2400" dirty="0"/>
              <a:t>Bar plot</a:t>
            </a:r>
          </a:p>
        </p:txBody>
      </p:sp>
    </p:spTree>
    <p:extLst>
      <p:ext uri="{BB962C8B-B14F-4D97-AF65-F5344CB8AC3E}">
        <p14:creationId xmlns:p14="http://schemas.microsoft.com/office/powerpoint/2010/main" val="2561631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FEE1642-B122-4C8C-812B-30F133EF6C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6325632"/>
              </p:ext>
            </p:extLst>
          </p:nvPr>
        </p:nvGraphicFramePr>
        <p:xfrm>
          <a:off x="1033463" y="1403980"/>
          <a:ext cx="10058400" cy="495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8120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770801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1800439">
                  <a:extLst>
                    <a:ext uri="{9D8B030D-6E8A-4147-A177-3AD203B41FA5}">
                      <a16:colId xmlns:a16="http://schemas.microsoft.com/office/drawing/2014/main" val="153209707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23515301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Function select move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 Game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 player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Main.py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274320"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Class Q_learning</a:t>
                      </a: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00">
                          <a:schemeClr val="accent2"/>
                        </a:gs>
                        <a:gs pos="8000">
                          <a:schemeClr val="accent1"/>
                        </a:gs>
                      </a:gsLst>
                      <a:lin ang="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381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Learning rate=0.2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Find available moves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Assign the marks to each player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Assign the strategy to each player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Assign the number of games to be played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Decay/discount = 0.8</a:t>
                      </a: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Compare with exploratory rate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Using the move from strategy move the player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Using functions from strategy and game move the player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Record the wins and loss of each player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Exploratory rate =0.1</a:t>
                      </a: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Using compute hash function find the </a:t>
                      </a:r>
                      <a:r>
                        <a:rPr lang="en-US" sz="1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vaue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of the state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Determine the winner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Storing them in list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Revenue @ 15%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Store the value as max value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Assign the reward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Using the bar plot to plot the statistics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Store the state as best state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Compare them after certain games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00">
                          <a:schemeClr val="accent2"/>
                        </a:gs>
                        <a:gs pos="8000">
                          <a:schemeClr val="accent1"/>
                        </a:gs>
                      </a:gsLst>
                      <a:lin ang="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Now compute for all available states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240709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Select the best state value and state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63684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Using the play game function move the player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68832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Once moved the state value is store in list for further reference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343307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28A0B9-4C2A-42B2-9399-ED22040011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1/7/20XX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28E509-ADE7-47F4-9F1D-FB64FAB53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AI- Tic-Tac-Toe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37D86F-5C0C-4683-9BBC-4038FCC9A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/>
          <a:lstStyle/>
          <a:p>
            <a:r>
              <a:rPr lang="en-US" dirty="0"/>
              <a:t>Implementing q-learning in python strategy.py </a:t>
            </a:r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light, traffic&#10;&#10;Description automatically generated">
            <a:extLst>
              <a:ext uri="{FF2B5EF4-FFF2-40B4-BE49-F238E27FC236}">
                <a16:creationId xmlns:a16="http://schemas.microsoft.com/office/drawing/2014/main" id="{8A39E772-7F43-4CA0-8832-7F2319E94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43" y="2005320"/>
            <a:ext cx="6526545" cy="4351030"/>
          </a:xfrm>
          <a:prstGeom prst="rect">
            <a:avLst/>
          </a:prstGeom>
          <a:noFill/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40588" y="2046288"/>
            <a:ext cx="4114800" cy="823912"/>
          </a:xfrm>
        </p:spPr>
        <p:txBody>
          <a:bodyPr anchor="b">
            <a:normAutofit/>
          </a:bodyPr>
          <a:lstStyle/>
          <a:p>
            <a:r>
              <a:rPr lang="en-ZA" dirty="0"/>
              <a:t>Research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40588" y="3162300"/>
            <a:ext cx="4114800" cy="302736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b="0" i="0" dirty="0">
                <a:effectLst/>
              </a:rPr>
              <a:t>Random strategy selects randomly from available moves and play. </a:t>
            </a:r>
            <a:endParaRPr lang="en-US" sz="1800" dirty="0"/>
          </a:p>
          <a:p>
            <a:pPr>
              <a:buFont typeface="+mj-lt"/>
              <a:buAutoNum type="arabicPeriod"/>
            </a:pPr>
            <a:r>
              <a:rPr lang="en-US" sz="1800" b="0" i="0" dirty="0">
                <a:effectLst/>
              </a:rPr>
              <a:t>This </a:t>
            </a:r>
            <a:r>
              <a:rPr lang="en-US" sz="1800" dirty="0"/>
              <a:t>is a very general approach when initiating the game but may give tough time to opponent sometime</a:t>
            </a:r>
          </a:p>
          <a:p>
            <a:pPr>
              <a:buFont typeface="+mj-lt"/>
              <a:buAutoNum type="arabicPeriod"/>
            </a:pPr>
            <a:r>
              <a:rPr lang="en-US" sz="1800" b="0" i="0" dirty="0">
                <a:effectLst/>
              </a:rPr>
              <a:t>T</a:t>
            </a:r>
            <a:r>
              <a:rPr lang="en-US" sz="1800" dirty="0"/>
              <a:t>his approach helps us in making the game fair </a:t>
            </a:r>
            <a:endParaRPr lang="en-US" sz="1800" b="0" i="0" dirty="0">
              <a:effectLst/>
            </a:endParaRP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B4C05DEF-58BE-478D-BC6C-655338652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1/7/20XX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r>
              <a:rPr lang="en-US" dirty="0"/>
              <a:t>AI- Tic-Tac-Toe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ZA" smtClean="0"/>
              <a:pPr>
                <a:spcAft>
                  <a:spcPts val="600"/>
                </a:spcAft>
              </a:pPr>
              <a:t>14</a:t>
            </a:fld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anchor="ctr">
            <a:normAutofit/>
          </a:bodyPr>
          <a:lstStyle/>
          <a:p>
            <a:r>
              <a:rPr lang="en-ZA" dirty="0"/>
              <a:t>Random strategy</a:t>
            </a:r>
          </a:p>
        </p:txBody>
      </p:sp>
    </p:spTree>
    <p:extLst>
      <p:ext uri="{BB962C8B-B14F-4D97-AF65-F5344CB8AC3E}">
        <p14:creationId xmlns:p14="http://schemas.microsoft.com/office/powerpoint/2010/main" val="670963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97FAAF-FD5C-4EDE-A2D8-1482664534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42517" y="2223604"/>
            <a:ext cx="1706965" cy="492025"/>
          </a:xfrm>
        </p:spPr>
        <p:txBody>
          <a:bodyPr>
            <a:normAutofit/>
          </a:bodyPr>
          <a:lstStyle/>
          <a:p>
            <a:r>
              <a:rPr lang="en-ZA" dirty="0"/>
              <a:t>random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0BD43D-EBFD-48E7-A1D3-EB9228D4C5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42517" y="5341910"/>
            <a:ext cx="1706965" cy="492025"/>
          </a:xfrm>
        </p:spPr>
        <p:txBody>
          <a:bodyPr>
            <a:normAutofit/>
          </a:bodyPr>
          <a:lstStyle/>
          <a:p>
            <a:r>
              <a:rPr lang="en-ZA" dirty="0"/>
              <a:t>Q-learning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C0C8B1-2DBC-40B1-BBA7-7B3D396478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73118" y="3783794"/>
            <a:ext cx="1380681" cy="492025"/>
          </a:xfrm>
        </p:spPr>
        <p:txBody>
          <a:bodyPr>
            <a:normAutofit/>
          </a:bodyPr>
          <a:lstStyle/>
          <a:p>
            <a:r>
              <a:rPr lang="en-ZA" dirty="0"/>
              <a:t>Q-learning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F06784-6A30-4941-B70A-A58B61195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738732" y="3012526"/>
            <a:ext cx="1183179" cy="492025"/>
          </a:xfrm>
        </p:spPr>
        <p:txBody>
          <a:bodyPr>
            <a:normAutofit/>
          </a:bodyPr>
          <a:lstStyle/>
          <a:p>
            <a:r>
              <a:rPr lang="en-ZA" dirty="0"/>
              <a:t>Competitor A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549102B-A15B-4DD9-ACB2-6B3DFC454B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75224" y="4332980"/>
            <a:ext cx="1183179" cy="492025"/>
          </a:xfrm>
        </p:spPr>
        <p:txBody>
          <a:bodyPr/>
          <a:lstStyle/>
          <a:p>
            <a:r>
              <a:rPr lang="en-US" dirty="0"/>
              <a:t>Competitor 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0C260980-EF18-41EE-988C-77869BE499F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37747" y="4507451"/>
            <a:ext cx="1183179" cy="492025"/>
          </a:xfrm>
        </p:spPr>
        <p:txBody>
          <a:bodyPr/>
          <a:lstStyle/>
          <a:p>
            <a:r>
              <a:rPr lang="en-US" dirty="0"/>
              <a:t>Competitor D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0CD579A6-0EB2-419B-BCC6-66087EBC5C2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552714" y="4194908"/>
            <a:ext cx="1183179" cy="492025"/>
          </a:xfrm>
        </p:spPr>
        <p:txBody>
          <a:bodyPr/>
          <a:lstStyle/>
          <a:p>
            <a:r>
              <a:rPr lang="en-US" dirty="0"/>
              <a:t>Competitor C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0D7295E-2606-43E1-8F52-683161B21F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01857" y="5068793"/>
            <a:ext cx="1183179" cy="492025"/>
          </a:xfrm>
        </p:spPr>
        <p:txBody>
          <a:bodyPr/>
          <a:lstStyle/>
          <a:p>
            <a:r>
              <a:rPr lang="en-US" dirty="0"/>
              <a:t>Competitor B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00AAD220-6BD1-4E02-8872-3975FE881A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20884" y="3783794"/>
            <a:ext cx="2207121" cy="492025"/>
          </a:xfrm>
        </p:spPr>
        <p:txBody>
          <a:bodyPr/>
          <a:lstStyle/>
          <a:p>
            <a:r>
              <a:rPr lang="en-US" dirty="0"/>
              <a:t>Random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7B7FD816-4B5B-460E-89BC-DCA4C0FA59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39963" y="2611626"/>
            <a:ext cx="1706965" cy="1048575"/>
          </a:xfrm>
        </p:spPr>
        <p:txBody>
          <a:bodyPr/>
          <a:lstStyle/>
          <a:p>
            <a:r>
              <a:rPr lang="en-US" dirty="0"/>
              <a:t>Contoso Ltd.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89097"/>
            <a:ext cx="10319657" cy="924808"/>
          </a:xfrm>
        </p:spPr>
        <p:txBody>
          <a:bodyPr/>
          <a:lstStyle/>
          <a:p>
            <a:r>
              <a:rPr lang="en-ZA" dirty="0"/>
              <a:t>Our competition- 1000 games </a:t>
            </a:r>
          </a:p>
        </p:txBody>
      </p:sp>
      <p:sp>
        <p:nvSpPr>
          <p:cNvPr id="78" name="Date Placeholder 1">
            <a:extLst>
              <a:ext uri="{FF2B5EF4-FFF2-40B4-BE49-F238E27FC236}">
                <a16:creationId xmlns:a16="http://schemas.microsoft.com/office/drawing/2014/main" id="{B9300F9B-D9B2-4514-B27B-40D47B1615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1/7/20XX</a:t>
            </a:r>
          </a:p>
        </p:txBody>
      </p:sp>
      <p:sp>
        <p:nvSpPr>
          <p:cNvPr id="79" name="Footer Placeholder 2">
            <a:extLst>
              <a:ext uri="{FF2B5EF4-FFF2-40B4-BE49-F238E27FC236}">
                <a16:creationId xmlns:a16="http://schemas.microsoft.com/office/drawing/2014/main" id="{AD1C7E10-860A-4F80-B2B8-0B725F23D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AI- Tic-Tac-Toe</a:t>
            </a:r>
          </a:p>
        </p:txBody>
      </p:sp>
      <p:sp>
        <p:nvSpPr>
          <p:cNvPr id="80" name="Slide Number Placeholder 7">
            <a:extLst>
              <a:ext uri="{FF2B5EF4-FFF2-40B4-BE49-F238E27FC236}">
                <a16:creationId xmlns:a16="http://schemas.microsoft.com/office/drawing/2014/main" id="{72CAD255-3B09-43D2-AE05-C6A79D8D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6C4C992A-C5E7-4DAE-ABA7-747AF8460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754" y="1349162"/>
            <a:ext cx="3136878" cy="2352659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F9A1556E-1E64-47EC-9278-F034569D8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795" y="4180614"/>
            <a:ext cx="3220837" cy="2415627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FFD5CD21-915A-4E3C-9D09-AE8976958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763" y="1349162"/>
            <a:ext cx="3136877" cy="2352658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44256CF7-B198-4AB1-9591-4810D36C9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8763" y="4180614"/>
            <a:ext cx="3234355" cy="242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96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97FAAF-FD5C-4EDE-A2D8-1482664534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42517" y="2223604"/>
            <a:ext cx="1706965" cy="492025"/>
          </a:xfrm>
        </p:spPr>
        <p:txBody>
          <a:bodyPr>
            <a:normAutofit/>
          </a:bodyPr>
          <a:lstStyle/>
          <a:p>
            <a:r>
              <a:rPr lang="en-ZA" dirty="0"/>
              <a:t>random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0BD43D-EBFD-48E7-A1D3-EB9228D4C5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42517" y="5341910"/>
            <a:ext cx="1706965" cy="492025"/>
          </a:xfrm>
        </p:spPr>
        <p:txBody>
          <a:bodyPr>
            <a:normAutofit/>
          </a:bodyPr>
          <a:lstStyle/>
          <a:p>
            <a:r>
              <a:rPr lang="en-ZA" dirty="0"/>
              <a:t>Q-learning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C0C8B1-2DBC-40B1-BBA7-7B3D396478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73118" y="3783794"/>
            <a:ext cx="1380681" cy="492025"/>
          </a:xfrm>
        </p:spPr>
        <p:txBody>
          <a:bodyPr>
            <a:normAutofit/>
          </a:bodyPr>
          <a:lstStyle/>
          <a:p>
            <a:r>
              <a:rPr lang="en-ZA" dirty="0"/>
              <a:t>Q-learning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F06784-6A30-4941-B70A-A58B61195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738732" y="3012526"/>
            <a:ext cx="1183179" cy="492025"/>
          </a:xfrm>
        </p:spPr>
        <p:txBody>
          <a:bodyPr>
            <a:normAutofit/>
          </a:bodyPr>
          <a:lstStyle/>
          <a:p>
            <a:r>
              <a:rPr lang="en-ZA" dirty="0"/>
              <a:t>Competitor A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549102B-A15B-4DD9-ACB2-6B3DFC454B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75224" y="4332980"/>
            <a:ext cx="1183179" cy="492025"/>
          </a:xfrm>
        </p:spPr>
        <p:txBody>
          <a:bodyPr/>
          <a:lstStyle/>
          <a:p>
            <a:r>
              <a:rPr lang="en-US" dirty="0"/>
              <a:t>Competitor 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0C260980-EF18-41EE-988C-77869BE499F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37747" y="4507451"/>
            <a:ext cx="1183179" cy="492025"/>
          </a:xfrm>
        </p:spPr>
        <p:txBody>
          <a:bodyPr/>
          <a:lstStyle/>
          <a:p>
            <a:r>
              <a:rPr lang="en-US" dirty="0"/>
              <a:t>Competitor D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0CD579A6-0EB2-419B-BCC6-66087EBC5C2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552714" y="4194908"/>
            <a:ext cx="1183179" cy="492025"/>
          </a:xfrm>
        </p:spPr>
        <p:txBody>
          <a:bodyPr/>
          <a:lstStyle/>
          <a:p>
            <a:r>
              <a:rPr lang="en-US" dirty="0"/>
              <a:t>Competitor C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0D7295E-2606-43E1-8F52-683161B21F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01857" y="5068793"/>
            <a:ext cx="1183179" cy="492025"/>
          </a:xfrm>
        </p:spPr>
        <p:txBody>
          <a:bodyPr/>
          <a:lstStyle/>
          <a:p>
            <a:r>
              <a:rPr lang="en-US" dirty="0"/>
              <a:t>Competitor B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00AAD220-6BD1-4E02-8872-3975FE881A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20884" y="3783794"/>
            <a:ext cx="2207121" cy="492025"/>
          </a:xfrm>
        </p:spPr>
        <p:txBody>
          <a:bodyPr/>
          <a:lstStyle/>
          <a:p>
            <a:r>
              <a:rPr lang="en-US" dirty="0"/>
              <a:t>Random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7B7FD816-4B5B-460E-89BC-DCA4C0FA59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39963" y="2611626"/>
            <a:ext cx="1706965" cy="1048575"/>
          </a:xfrm>
        </p:spPr>
        <p:txBody>
          <a:bodyPr/>
          <a:lstStyle/>
          <a:p>
            <a:r>
              <a:rPr lang="en-US" dirty="0"/>
              <a:t>Contoso Ltd.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42444"/>
            <a:ext cx="10319657" cy="924808"/>
          </a:xfrm>
        </p:spPr>
        <p:txBody>
          <a:bodyPr/>
          <a:lstStyle/>
          <a:p>
            <a:r>
              <a:rPr lang="en-ZA" dirty="0"/>
              <a:t>Our competition- 5000 games </a:t>
            </a:r>
          </a:p>
        </p:txBody>
      </p:sp>
      <p:sp>
        <p:nvSpPr>
          <p:cNvPr id="78" name="Date Placeholder 1">
            <a:extLst>
              <a:ext uri="{FF2B5EF4-FFF2-40B4-BE49-F238E27FC236}">
                <a16:creationId xmlns:a16="http://schemas.microsoft.com/office/drawing/2014/main" id="{B9300F9B-D9B2-4514-B27B-40D47B1615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1/7/20XX</a:t>
            </a:r>
          </a:p>
        </p:txBody>
      </p:sp>
      <p:sp>
        <p:nvSpPr>
          <p:cNvPr id="79" name="Footer Placeholder 2">
            <a:extLst>
              <a:ext uri="{FF2B5EF4-FFF2-40B4-BE49-F238E27FC236}">
                <a16:creationId xmlns:a16="http://schemas.microsoft.com/office/drawing/2014/main" id="{AD1C7E10-860A-4F80-B2B8-0B725F23D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AI- Tic-Tac-Toe</a:t>
            </a:r>
          </a:p>
        </p:txBody>
      </p:sp>
      <p:sp>
        <p:nvSpPr>
          <p:cNvPr id="80" name="Slide Number Placeholder 7">
            <a:extLst>
              <a:ext uri="{FF2B5EF4-FFF2-40B4-BE49-F238E27FC236}">
                <a16:creationId xmlns:a16="http://schemas.microsoft.com/office/drawing/2014/main" id="{72CAD255-3B09-43D2-AE05-C6A79D8D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5A05DE11-7200-40DC-95DE-B8FC1ECE7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910" y="4134563"/>
            <a:ext cx="3240216" cy="2430162"/>
          </a:xfrm>
          <a:prstGeom prst="rect">
            <a:avLst/>
          </a:prstGeom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E264BF6E-D403-460A-B2F8-58139DD1F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915" y="4246974"/>
            <a:ext cx="3240217" cy="2430163"/>
          </a:xfrm>
          <a:prstGeom prst="rect">
            <a:avLst/>
          </a:prstGeom>
        </p:spPr>
      </p:pic>
      <p:pic>
        <p:nvPicPr>
          <p:cNvPr id="16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9A9FEE30-F74C-4D5D-9A03-BB2454F72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767" y="1254277"/>
            <a:ext cx="3147355" cy="2360516"/>
          </a:xfrm>
          <a:prstGeom prst="rect">
            <a:avLst/>
          </a:prstGeom>
        </p:spPr>
      </p:pic>
      <p:pic>
        <p:nvPicPr>
          <p:cNvPr id="18" name="Picture 17" descr="Chart, bar chart&#10;&#10;Description automatically generated">
            <a:extLst>
              <a:ext uri="{FF2B5EF4-FFF2-40B4-BE49-F238E27FC236}">
                <a16:creationId xmlns:a16="http://schemas.microsoft.com/office/drawing/2014/main" id="{9C588388-DBED-4B28-A8F0-3F4B2D0EC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8186" y="1319208"/>
            <a:ext cx="3240217" cy="243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89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B19BD1C-075E-A74F-B379-737B98CAF0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7335" y="1822008"/>
            <a:ext cx="3295186" cy="320381"/>
          </a:xfrm>
        </p:spPr>
        <p:txBody>
          <a:bodyPr vert="horz" lIns="0" tIns="45720" rIns="91440" bIns="45720" rtlCol="0" anchor="t">
            <a:normAutofit fontScale="92500" lnSpcReduction="10000"/>
          </a:bodyPr>
          <a:lstStyle/>
          <a:p>
            <a:r>
              <a:rPr lang="en-US" dirty="0"/>
              <a:t>After 5000 games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24BB97F-B86E-2C42-8391-A2B8B7D7DC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8084" y="2142388"/>
            <a:ext cx="4033916" cy="803510"/>
          </a:xfrm>
        </p:spPr>
        <p:txBody>
          <a:bodyPr>
            <a:normAutofit/>
          </a:bodyPr>
          <a:lstStyle/>
          <a:p>
            <a:r>
              <a:rPr lang="en-US" dirty="0"/>
              <a:t>Q –learning defeated Random strategy and had higher edge on all games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70A38C9-2298-46BC-99F7-046518774692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1/7/20XX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A1E09EC-39FF-4EB8-8F0B-AA0BB813F0A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AI- Tic-Tac-Toe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874D5FC-7122-4EA9-A7AA-BA3F9A46DF3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59B810C-73DF-B44C-80E1-083E2F3B7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80795" y="3339988"/>
            <a:ext cx="3295186" cy="320381"/>
          </a:xfrm>
        </p:spPr>
        <p:txBody>
          <a:bodyPr/>
          <a:lstStyle/>
          <a:p>
            <a:r>
              <a:rPr lang="en-US" dirty="0"/>
              <a:t>Q vs q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FA41B41-DD97-A64E-8203-BA7A580F5A1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0795" y="3685464"/>
            <a:ext cx="4050625" cy="905178"/>
          </a:xfrm>
        </p:spPr>
        <p:txBody>
          <a:bodyPr>
            <a:normAutofit/>
          </a:bodyPr>
          <a:lstStyle/>
          <a:p>
            <a:r>
              <a:rPr lang="en-US" dirty="0"/>
              <a:t> initially there was difference but as soon as they number of games increase, they both had equal wins, loss and draw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D1DAC95E-B0DB-8B46-B628-F1B5520F05C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31710" y="4857968"/>
            <a:ext cx="3295186" cy="320381"/>
          </a:xfrm>
        </p:spPr>
        <p:txBody>
          <a:bodyPr/>
          <a:lstStyle/>
          <a:p>
            <a:r>
              <a:rPr lang="en-US" dirty="0"/>
              <a:t>Q vs r and  r vs q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84DA0D9F-5083-A949-8155-00F064833CB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31710" y="5203443"/>
            <a:ext cx="4265229" cy="758817"/>
          </a:xfrm>
        </p:spPr>
        <p:txBody>
          <a:bodyPr>
            <a:normAutofit/>
          </a:bodyPr>
          <a:lstStyle/>
          <a:p>
            <a:r>
              <a:rPr lang="en-US" dirty="0"/>
              <a:t>Initially q was losing when test for 10 games but as games increased to 1000 q learning was on higher side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3" y="1110286"/>
            <a:ext cx="6896878" cy="924808"/>
          </a:xfrm>
        </p:spPr>
        <p:txBody>
          <a:bodyPr>
            <a:normAutofit/>
          </a:bodyPr>
          <a:lstStyle/>
          <a:p>
            <a:r>
              <a:rPr lang="en-ZA" dirty="0"/>
              <a:t>Scaling wins by q learning</a:t>
            </a:r>
          </a:p>
        </p:txBody>
      </p:sp>
    </p:spTree>
    <p:extLst>
      <p:ext uri="{BB962C8B-B14F-4D97-AF65-F5344CB8AC3E}">
        <p14:creationId xmlns:p14="http://schemas.microsoft.com/office/powerpoint/2010/main" val="3735685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142" y="2046288"/>
            <a:ext cx="5544458" cy="823912"/>
          </a:xfrm>
        </p:spPr>
        <p:txBody>
          <a:bodyPr/>
          <a:lstStyle/>
          <a:p>
            <a:r>
              <a:rPr lang="en-US" dirty="0"/>
              <a:t>5000 game metrics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59715440"/>
              </p:ext>
            </p:extLst>
          </p:nvPr>
        </p:nvGraphicFramePr>
        <p:xfrm>
          <a:off x="1033463" y="3162300"/>
          <a:ext cx="5062535" cy="2821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507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1012507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1012507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1012507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1012507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81636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Q vs R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 vs Q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Q vs Q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 vs R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124012">
                <a:tc gridSpan="5"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7278833"/>
                  </a:ext>
                </a:extLst>
              </a:tr>
              <a:tr h="47021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Q wins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2500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2500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2100-Q-Player 1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2000-R-player1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47021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 wins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2000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1900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2100-Q-player2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2400-R-player 2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47021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Draw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800-draw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47021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20XX</a:t>
                      </a:r>
                      <a:endParaRPr lang="ru-RU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5000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5000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5000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5000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40588" y="2046288"/>
            <a:ext cx="4114800" cy="823912"/>
          </a:xfrm>
        </p:spPr>
        <p:txBody>
          <a:bodyPr/>
          <a:lstStyle/>
          <a:p>
            <a:r>
              <a:rPr lang="en-US" dirty="0"/>
              <a:t>Q-learning wins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27" name="Content Placeholder 13" descr="Chart">
                <a:extLst>
                  <a:ext uri="{FF2B5EF4-FFF2-40B4-BE49-F238E27FC236}">
                    <a16:creationId xmlns:a16="http://schemas.microsoft.com/office/drawing/2014/main" id="{864E5252-A4EE-4C7C-AF7F-132ED2B8ECD8}"/>
                  </a:ext>
                </a:extLst>
              </p:cNvPr>
              <p:cNvGraphicFramePr>
                <a:graphicFrameLocks noGrp="1"/>
              </p:cNvGraphicFramePr>
              <p:nvPr>
                <p:ph sz="quarter" idx="4"/>
                <p:extLst>
                  <p:ext uri="{D42A27DB-BD31-4B8C-83A1-F6EECF244321}">
                    <p14:modId xmlns:p14="http://schemas.microsoft.com/office/powerpoint/2010/main" val="1509152236"/>
                  </p:ext>
                </p:extLst>
              </p:nvPr>
            </p:nvGraphicFramePr>
            <p:xfrm>
              <a:off x="7240588" y="3162300"/>
              <a:ext cx="4114800" cy="3027363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7" name="Content Placeholder 13" descr="Chart">
                <a:extLst>
                  <a:ext uri="{FF2B5EF4-FFF2-40B4-BE49-F238E27FC236}">
                    <a16:creationId xmlns:a16="http://schemas.microsoft.com/office/drawing/2014/main" id="{864E5252-A4EE-4C7C-AF7F-132ED2B8EC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40588" y="3162300"/>
                <a:ext cx="4114800" cy="3027363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B095202E-1CEC-4522-897F-6C23B1EBDB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1/7/20XX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C7DA2B65-5247-4D26-8C50-9105D34D6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AI- Tic-Tac-Toe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8BD9C6F-9710-4314-A4D1-339802AD8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/>
          <a:lstStyle/>
          <a:p>
            <a:r>
              <a:rPr lang="en-US" dirty="0"/>
              <a:t>Traction</a:t>
            </a:r>
          </a:p>
        </p:txBody>
      </p:sp>
    </p:spTree>
    <p:extLst>
      <p:ext uri="{BB962C8B-B14F-4D97-AF65-F5344CB8AC3E}">
        <p14:creationId xmlns:p14="http://schemas.microsoft.com/office/powerpoint/2010/main" val="460935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55F035-06C6-4CD7-ABC9-1E7FF8A219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1/7/20XX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33927C-E768-4063-858C-B052FB19E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AI- Tic-Tac-Toe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DF7C3-442D-460D-9076-A94602506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/>
          <a:lstStyle/>
          <a:p>
            <a:r>
              <a:rPr lang="en-US" dirty="0"/>
              <a:t>Meet the team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E50606CE-9ECB-4033-AF08-73FC376C312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462" y="5183804"/>
            <a:ext cx="2443654" cy="320381"/>
          </a:xfrm>
        </p:spPr>
        <p:txBody>
          <a:bodyPr/>
          <a:lstStyle/>
          <a:p>
            <a:r>
              <a:rPr lang="en-US" dirty="0"/>
              <a:t>PREETAM N SONI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4BFAF62A-F8A5-463D-9BF7-08EED60ABEC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1461" y="5529280"/>
            <a:ext cx="2443099" cy="36159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MS, DATA SCIENCE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6D60BE64-23D9-47F8-93B5-D89C8872DF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86986" y="5086519"/>
            <a:ext cx="2443654" cy="320381"/>
          </a:xfrm>
        </p:spPr>
        <p:txBody>
          <a:bodyPr/>
          <a:lstStyle/>
          <a:p>
            <a:r>
              <a:rPr lang="en-US" dirty="0"/>
              <a:t>CHUNWANG YUAN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C8BBC8B0-E37D-4D40-A0FD-2C96486AC28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737552" y="5384571"/>
            <a:ext cx="2443099" cy="361598"/>
          </a:xfrm>
        </p:spPr>
        <p:txBody>
          <a:bodyPr/>
          <a:lstStyle/>
          <a:p>
            <a:r>
              <a:rPr lang="en-US" dirty="0"/>
              <a:t>MS, DATA SCIENCE</a:t>
            </a:r>
          </a:p>
        </p:txBody>
      </p:sp>
      <p:pic>
        <p:nvPicPr>
          <p:cNvPr id="15" name="Picture Placeholder 14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EED1F6F2-BFB2-47CC-BD43-2DAB4DD490A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7811" r="7811"/>
          <a:stretch>
            <a:fillRect/>
          </a:stretch>
        </p:blipFill>
        <p:spPr>
          <a:xfrm>
            <a:off x="7667625" y="2233613"/>
            <a:ext cx="3917950" cy="239077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E97088C-80B0-4B19-9D3C-3DC3FFF9F2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27" t="34540" r="49946" b="33539"/>
          <a:stretch/>
        </p:blipFill>
        <p:spPr>
          <a:xfrm>
            <a:off x="1439093" y="2197779"/>
            <a:ext cx="3139441" cy="2360653"/>
          </a:xfrm>
          <a:prstGeom prst="hexagon">
            <a:avLst/>
          </a:prstGeom>
        </p:spPr>
      </p:pic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shape, qr code&#10;&#10;Description automatically generated">
            <a:extLst>
              <a:ext uri="{FF2B5EF4-FFF2-40B4-BE49-F238E27FC236}">
                <a16:creationId xmlns:a16="http://schemas.microsoft.com/office/drawing/2014/main" id="{7869BA24-7237-4141-A9E7-F02DB32744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57"/>
          <a:stretch/>
        </p:blipFill>
        <p:spPr>
          <a:xfrm>
            <a:off x="6016886" y="10"/>
            <a:ext cx="6175114" cy="685799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close/>
              </a:path>
            </a:pathLst>
          </a:cu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203247" cy="743744"/>
          </a:xfrm>
        </p:spPr>
        <p:txBody>
          <a:bodyPr anchor="t">
            <a:normAutofit/>
          </a:bodyPr>
          <a:lstStyle/>
          <a:p>
            <a:r>
              <a:rPr lang="en-ZA" dirty="0"/>
              <a:t>About 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4203247" cy="1800225"/>
          </a:xfrm>
        </p:spPr>
        <p:txBody>
          <a:bodyPr vert="horz" lIns="0" tIns="45720" rIns="91440" bIns="45720" rtlCol="0">
            <a:normAutofit/>
          </a:bodyPr>
          <a:lstStyle/>
          <a:p>
            <a:r>
              <a:rPr lang="en-US" dirty="0"/>
              <a:t>Preetam Soni and </a:t>
            </a:r>
            <a:r>
              <a:rPr lang="en-US" dirty="0" err="1"/>
              <a:t>Chunwang</a:t>
            </a:r>
            <a:r>
              <a:rPr lang="en-US" dirty="0"/>
              <a:t> Yuan are Graduate students at University of New Haven.</a:t>
            </a:r>
          </a:p>
          <a:p>
            <a:r>
              <a:rPr lang="en-US" dirty="0"/>
              <a:t>Pursuing MS, Data Science(Batch-Dec 2022)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73CABDF-C205-4E5E-92F8-7C586336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1/7/20XX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ZA" dirty="0"/>
              <a:t>Pitch deck</a:t>
            </a:r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ZA" smtClean="0"/>
              <a:pPr>
                <a:spcAft>
                  <a:spcPts val="600"/>
                </a:spcAft>
              </a:pPr>
              <a:t>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girl writing on white board">
            <a:extLst>
              <a:ext uri="{FF2B5EF4-FFF2-40B4-BE49-F238E27FC236}">
                <a16:creationId xmlns:a16="http://schemas.microsoft.com/office/drawing/2014/main" id="{1F8631B9-E8CB-439A-B4DB-C2C2F7ACDD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160"/>
            <a:ext cx="6508046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0771" y="4136571"/>
            <a:ext cx="3907972" cy="1883230"/>
          </a:xfrm>
        </p:spPr>
        <p:txBody>
          <a:bodyPr vert="horz" lIns="0" tIns="45720" rIns="91440" bIns="45720" rtlCol="0" anchor="t">
            <a:normAutofit fontScale="92500"/>
          </a:bodyPr>
          <a:lstStyle/>
          <a:p>
            <a:r>
              <a:rPr lang="en-US" dirty="0"/>
              <a:t>We implemented reinforcement learning over tic tac toe game in python using python 3.6, PyCharm, pandas and matplotlib. </a:t>
            </a:r>
          </a:p>
          <a:p>
            <a:r>
              <a:rPr lang="en-US" dirty="0"/>
              <a:t>We got the statistics using bar plot to compare the wins for Q-learning over Random and tested them for 5000 games.</a:t>
            </a:r>
          </a:p>
          <a:p>
            <a:r>
              <a:rPr lang="en-US" dirty="0"/>
              <a:t>Q-learning after going over the 5000 games is indeed the best strategy to win max games with random strategy 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C7B2D-E079-452D-AF35-33E35A9335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43743" cy="365125"/>
          </a:xfrm>
        </p:spPr>
        <p:txBody>
          <a:bodyPr/>
          <a:lstStyle/>
          <a:p>
            <a:r>
              <a:rPr lang="en-US" dirty="0"/>
              <a:t>1/7/20XX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01C6C-4E6B-40D1-99A3-3AFB1CB99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2514" y="6356350"/>
            <a:ext cx="2175532" cy="365125"/>
          </a:xfrm>
        </p:spPr>
        <p:txBody>
          <a:bodyPr/>
          <a:lstStyle/>
          <a:p>
            <a:r>
              <a:rPr lang="en-US" dirty="0"/>
              <a:t>AI- Tic-Tac-Toe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90EB7-FDFE-4D7B-9913-9B497CEDB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771" y="3363686"/>
            <a:ext cx="3907972" cy="555171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C4E76A85-4D10-43DD-BAFA-967573F1E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207" y="217196"/>
            <a:ext cx="2809941" cy="28099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close up of a circuit board">
            <a:extLst>
              <a:ext uri="{FF2B5EF4-FFF2-40B4-BE49-F238E27FC236}">
                <a16:creationId xmlns:a16="http://schemas.microsoft.com/office/drawing/2014/main" id="{7E46DF18-087D-4FF8-A5A2-0C0EAD030693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6578" y="-58994"/>
            <a:ext cx="5765422" cy="6858000"/>
          </a:xfrm>
        </p:spPr>
      </p:pic>
      <p:pic>
        <p:nvPicPr>
          <p:cNvPr id="12" name="Picture Placeholder 11" descr="young person writing on white board">
            <a:extLst>
              <a:ext uri="{FF2B5EF4-FFF2-40B4-BE49-F238E27FC236}">
                <a16:creationId xmlns:a16="http://schemas.microsoft.com/office/drawing/2014/main" id="{C8584C16-529D-49FC-9E5D-414F66219568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657" y="-16298"/>
            <a:ext cx="5555640" cy="687429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4C8A3-BFE6-44FA-B04F-1AE7E2151B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1307" y="4277953"/>
            <a:ext cx="2310968" cy="470424"/>
          </a:xfrm>
        </p:spPr>
        <p:txBody>
          <a:bodyPr>
            <a:normAutofit/>
          </a:bodyPr>
          <a:lstStyle/>
          <a:p>
            <a:r>
              <a:rPr lang="en-US" dirty="0"/>
              <a:t>Preetam Narendra Soni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C73F7B-2D44-4B60-8403-3E61DA1F05C3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1/7/20XX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FBC735-43B8-468D-9D37-E51AAF9D343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C3C4A8-F198-4008-B069-610BBFEC409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D21F17E-3711-4948-8F8C-9D77E89C60B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156823" y="4752561"/>
            <a:ext cx="2310968" cy="470424"/>
          </a:xfrm>
        </p:spPr>
        <p:txBody>
          <a:bodyPr>
            <a:normAutofit/>
          </a:bodyPr>
          <a:lstStyle/>
          <a:p>
            <a:r>
              <a:rPr lang="en-US" dirty="0"/>
              <a:t>Pritam.soni4949@gmail.com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F903324-E706-4B0F-AAA4-EE70028E86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869713" y="5217644"/>
            <a:ext cx="2310968" cy="470424"/>
          </a:xfrm>
        </p:spPr>
        <p:txBody>
          <a:bodyPr/>
          <a:lstStyle/>
          <a:p>
            <a:r>
              <a:rPr lang="en-US" dirty="0" err="1"/>
              <a:t>Chunwang</a:t>
            </a:r>
            <a:r>
              <a:rPr lang="en-US" dirty="0"/>
              <a:t> Yuan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581400" y="5688067"/>
            <a:ext cx="2309614" cy="455557"/>
          </a:xfrm>
        </p:spPr>
        <p:txBody>
          <a:bodyPr>
            <a:normAutofit/>
          </a:bodyPr>
          <a:lstStyle/>
          <a:p>
            <a:r>
              <a:rPr lang="en-US" dirty="0"/>
              <a:t>18817565924@163.com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71" y="3363686"/>
            <a:ext cx="3907972" cy="55517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128F929A-B581-4BD0-9AA0-4BC9E63D6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6401" y="2212257"/>
            <a:ext cx="3769016" cy="376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836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C6976CB-8AE2-4789-865F-4EDABFB02D72}"/>
              </a:ext>
            </a:extLst>
          </p:cNvPr>
          <p:cNvSpPr/>
          <p:nvPr/>
        </p:nvSpPr>
        <p:spPr>
          <a:xfrm>
            <a:off x="112537" y="612755"/>
            <a:ext cx="8178023" cy="35394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Reference:</a:t>
            </a:r>
          </a:p>
          <a:p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https://www.learndatasci.com/tutorials/reinforcement-q-learning-scratch-python-openai-gym/</a:t>
            </a:r>
          </a:p>
          <a:p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https://pypi.org/project/pyqlearning/</a:t>
            </a:r>
          </a:p>
          <a:p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https://towardsdatascience.com/simple-reinforcement-learning-q-learning-fcddc4b6fe56#:~:text=Q%2Dlearning%20is%20an%20off,a%20policy%20isn't%20needed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https://medium.com/ai%C2%B3-theory-practice-business/reinforcement-learning-part-6-td-%CE%BB-q-learning-99cdfdf4e76a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4767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4186" y="2903538"/>
            <a:ext cx="3104198" cy="345475"/>
          </a:xfrm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US" dirty="0"/>
              <a:t>2-player game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3DB723-F5E2-41A5-84C1-EBDEDA5B21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34141" y="3249013"/>
            <a:ext cx="3103493" cy="866401"/>
          </a:xfrm>
        </p:spPr>
        <p:txBody>
          <a:bodyPr>
            <a:normAutofit/>
          </a:bodyPr>
          <a:lstStyle/>
          <a:p>
            <a:r>
              <a:rPr lang="en-US" dirty="0"/>
              <a:t>2 player are involved in this game placing assigned mark on 3x3 board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EDB7CB-2A17-4C89-8463-567F882F6B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1894" y="2903538"/>
            <a:ext cx="3104198" cy="320381"/>
          </a:xfrm>
        </p:spPr>
        <p:txBody>
          <a:bodyPr/>
          <a:lstStyle/>
          <a:p>
            <a:r>
              <a:rPr lang="en-US" dirty="0"/>
              <a:t>Game play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F83235-6CF2-4F43-BEFE-6C0E272FDCC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42223" y="3249013"/>
            <a:ext cx="3103493" cy="866401"/>
          </a:xfrm>
        </p:spPr>
        <p:txBody>
          <a:bodyPr>
            <a:normAutofit/>
          </a:bodyPr>
          <a:lstStyle/>
          <a:p>
            <a:r>
              <a:rPr lang="en-US" dirty="0"/>
              <a:t>Each player is assigned ‘X’ or ‘O’ and they play turn –by-turn placing the mark on 3x3 board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567012-CD35-41AB-B12D-92555A9BE0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9601" y="2903538"/>
            <a:ext cx="3104198" cy="320381"/>
          </a:xfrm>
        </p:spPr>
        <p:txBody>
          <a:bodyPr/>
          <a:lstStyle/>
          <a:p>
            <a:r>
              <a:rPr lang="en-US" dirty="0"/>
              <a:t>winner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C896C3-77D0-44A1-B244-9554FA063FE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50305" y="3249013"/>
            <a:ext cx="3103493" cy="1458925"/>
          </a:xfrm>
        </p:spPr>
        <p:txBody>
          <a:bodyPr>
            <a:normAutofit/>
          </a:bodyPr>
          <a:lstStyle/>
          <a:p>
            <a:r>
              <a:rPr lang="en-US" dirty="0"/>
              <a:t>Whoever get the 3 marks in straight line wins the game.</a:t>
            </a:r>
          </a:p>
          <a:p>
            <a:r>
              <a:rPr lang="en-US" dirty="0"/>
              <a:t>weather be in Row, Column or in diagonal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>
            <a:normAutofit/>
          </a:bodyPr>
          <a:lstStyle/>
          <a:p>
            <a:r>
              <a:rPr lang="en-US" dirty="0"/>
              <a:t>Tic-tac-toe 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2D29919-4912-4253-A7DE-F4EFF799094E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12/06/2021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9C42777-54AD-453F-B4EF-F59AF9213DD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AI- Tic-Tac-Toe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65DB049-1A50-43CE-907A-2AA792D6F9F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7D840D-AC6E-4F0E-B562-819386D3E3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033811" y="4551950"/>
            <a:ext cx="3104198" cy="320381"/>
          </a:xfrm>
        </p:spPr>
        <p:txBody>
          <a:bodyPr/>
          <a:lstStyle/>
          <a:p>
            <a:r>
              <a:rPr lang="en-US" dirty="0"/>
              <a:t>Quick game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9C2507-FEB7-4DC8-B74C-12FDF7B2DA8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3766" y="4907585"/>
            <a:ext cx="3103493" cy="866401"/>
          </a:xfrm>
        </p:spPr>
        <p:txBody>
          <a:bodyPr>
            <a:normAutofit/>
          </a:bodyPr>
          <a:lstStyle/>
          <a:p>
            <a:r>
              <a:rPr lang="en-US" dirty="0"/>
              <a:t>It is a quick game so the players can play multiple times and enjoy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848D4A8-6589-4AB3-B1B2-E5C601B474D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641519" y="4551950"/>
            <a:ext cx="3104198" cy="320381"/>
          </a:xfrm>
        </p:spPr>
        <p:txBody>
          <a:bodyPr/>
          <a:lstStyle/>
          <a:p>
            <a:r>
              <a:rPr lang="en-US" dirty="0"/>
              <a:t>Player  a and player b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6F09C19-B12A-46BD-ADC9-8A0BA0CACE8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641848" y="4897425"/>
            <a:ext cx="3103493" cy="1302937"/>
          </a:xfrm>
        </p:spPr>
        <p:txBody>
          <a:bodyPr>
            <a:normAutofit/>
          </a:bodyPr>
          <a:lstStyle/>
          <a:p>
            <a:r>
              <a:rPr lang="en-US" dirty="0"/>
              <a:t>Each player applies different strategies to block, defend, to make opponent lose the game. </a:t>
            </a:r>
          </a:p>
        </p:txBody>
      </p:sp>
      <p:pic>
        <p:nvPicPr>
          <p:cNvPr id="20" name="Picture 19" descr="A picture containing shape&#10;&#10;Description automatically generated">
            <a:extLst>
              <a:ext uri="{FF2B5EF4-FFF2-40B4-BE49-F238E27FC236}">
                <a16:creationId xmlns:a16="http://schemas.microsoft.com/office/drawing/2014/main" id="{1E82FF75-5D5B-416F-8580-0C8501D8B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673" y="4342649"/>
            <a:ext cx="2143125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88B4D1C3-7B2B-44F0-B34C-EF14A8C4D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0673" y="486840"/>
            <a:ext cx="2105025" cy="2171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32902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50921" y="2145859"/>
            <a:ext cx="5042568" cy="345473"/>
          </a:xfrm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US" dirty="0"/>
              <a:t>Create board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419184"/>
            <a:ext cx="2362200" cy="1110286"/>
          </a:xfrm>
        </p:spPr>
        <p:txBody>
          <a:bodyPr/>
          <a:lstStyle/>
          <a:p>
            <a:r>
              <a:rPr lang="en-US" dirty="0"/>
              <a:t>idea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EB774B5-B44C-4B2E-8DA7-7DA4F594A312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1/7/20XX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6ACBB45-6616-4FE9-B211-BDCA0491CD1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46190"/>
            <a:ext cx="4114800" cy="365125"/>
          </a:xfrm>
        </p:spPr>
        <p:txBody>
          <a:bodyPr/>
          <a:lstStyle/>
          <a:p>
            <a:r>
              <a:rPr lang="en-US" dirty="0"/>
              <a:t>AI- Tic-Tac-Toe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4FD15-5553-45C2-B403-92726A0897A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A00EDB-B024-49EC-A7CD-4E3A92A0AC2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50921" y="3198051"/>
            <a:ext cx="5042568" cy="320381"/>
          </a:xfrm>
        </p:spPr>
        <p:txBody>
          <a:bodyPr/>
          <a:lstStyle/>
          <a:p>
            <a:r>
              <a:rPr lang="en-US" dirty="0"/>
              <a:t>Introduce  players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89BFD7D-5F7D-451D-BDB4-C36E0A7A44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50921" y="5302434"/>
            <a:ext cx="5042568" cy="320381"/>
          </a:xfrm>
        </p:spPr>
        <p:txBody>
          <a:bodyPr/>
          <a:lstStyle/>
          <a:p>
            <a:r>
              <a:rPr lang="en-US" dirty="0"/>
              <a:t>Introduce gameplay and winner statistics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0BCF128-16BF-47FB-8300-C056A7A674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450921" y="4250243"/>
            <a:ext cx="5042568" cy="320381"/>
          </a:xfrm>
        </p:spPr>
        <p:txBody>
          <a:bodyPr/>
          <a:lstStyle/>
          <a:p>
            <a:r>
              <a:rPr lang="en-US" dirty="0"/>
              <a:t>Introduce strategies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D40B9E77-9141-43FC-8A84-FD400CEF5C32}"/>
              </a:ext>
            </a:extLst>
          </p:cNvPr>
          <p:cNvSpPr txBox="1">
            <a:spLocks/>
          </p:cNvSpPr>
          <p:nvPr/>
        </p:nvSpPr>
        <p:spPr>
          <a:xfrm>
            <a:off x="4340289" y="419184"/>
            <a:ext cx="4701074" cy="1110286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Implementation in python</a:t>
            </a:r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50921" y="2145859"/>
            <a:ext cx="5042568" cy="345473"/>
          </a:xfrm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US" dirty="0"/>
              <a:t>Implement tic-tac-toe in python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419184"/>
            <a:ext cx="2362200" cy="1110286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EB774B5-B44C-4B2E-8DA7-7DA4F594A312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1/7/20XX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6ACBB45-6616-4FE9-B211-BDCA0491CD1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AI- Tic-Tac-Toe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4FD15-5553-45C2-B403-92726A0897A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A00EDB-B024-49EC-A7CD-4E3A92A0AC2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50921" y="3198051"/>
            <a:ext cx="5042568" cy="664822"/>
          </a:xfrm>
        </p:spPr>
        <p:txBody>
          <a:bodyPr/>
          <a:lstStyle/>
          <a:p>
            <a:r>
              <a:rPr lang="en-US" dirty="0"/>
              <a:t>Introduce  players, gameplay , reinforcement strategies and  compare them.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89BFD7D-5F7D-451D-BDB4-C36E0A7A44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50921" y="5302434"/>
            <a:ext cx="5042568" cy="557190"/>
          </a:xfrm>
        </p:spPr>
        <p:txBody>
          <a:bodyPr/>
          <a:lstStyle/>
          <a:p>
            <a:r>
              <a:rPr lang="en-US" dirty="0"/>
              <a:t>Train player with q-learning and make it win above 70% when played with random  by storing the state results from previous state and rewards points for next game reference.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0BCF128-16BF-47FB-8300-C056A7A674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450921" y="4250243"/>
            <a:ext cx="5042568" cy="320381"/>
          </a:xfrm>
        </p:spPr>
        <p:txBody>
          <a:bodyPr/>
          <a:lstStyle/>
          <a:p>
            <a:r>
              <a:rPr lang="en-US" dirty="0"/>
              <a:t>Make each player with certain strategy play 5000 games with other player with certain strategy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93FB561-48D5-4B0A-A1BC-206E26755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52" y="2318595"/>
            <a:ext cx="3567792" cy="3467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6631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4186" y="2903538"/>
            <a:ext cx="3104198" cy="345475"/>
          </a:xfrm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US" dirty="0"/>
              <a:t>Board creation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3DB723-F5E2-41A5-84C1-EBDEDA5B21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34141" y="3249013"/>
            <a:ext cx="3103493" cy="866401"/>
          </a:xfrm>
        </p:spPr>
        <p:txBody>
          <a:bodyPr>
            <a:normAutofit/>
          </a:bodyPr>
          <a:lstStyle/>
          <a:p>
            <a:r>
              <a:rPr lang="en-US" dirty="0"/>
              <a:t>Implement a flexible board, not just related to 3x3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EDB7CB-2A17-4C89-8463-567F882F6B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1894" y="2903538"/>
            <a:ext cx="3104198" cy="320381"/>
          </a:xfrm>
        </p:spPr>
        <p:txBody>
          <a:bodyPr/>
          <a:lstStyle/>
          <a:p>
            <a:r>
              <a:rPr lang="en-US" dirty="0"/>
              <a:t>Game play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F83235-6CF2-4F43-BEFE-6C0E272FDCC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42223" y="3249013"/>
            <a:ext cx="3103493" cy="866401"/>
          </a:xfrm>
        </p:spPr>
        <p:txBody>
          <a:bodyPr>
            <a:normAutofit/>
          </a:bodyPr>
          <a:lstStyle/>
          <a:p>
            <a:r>
              <a:rPr lang="en-US" dirty="0"/>
              <a:t>How a player with a certain strategy approach the game play and win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567012-CD35-41AB-B12D-92555A9BE0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9601" y="2903538"/>
            <a:ext cx="3104198" cy="320381"/>
          </a:xfrm>
        </p:spPr>
        <p:txBody>
          <a:bodyPr/>
          <a:lstStyle/>
          <a:p>
            <a:r>
              <a:rPr lang="en-US" dirty="0"/>
              <a:t>Q-learning strategy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C896C3-77D0-44A1-B244-9554FA063FE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50305" y="3249013"/>
            <a:ext cx="3103493" cy="8664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Storing each reward and state value for future </a:t>
            </a:r>
            <a:r>
              <a:rPr lang="en-US" dirty="0" err="1"/>
              <a:t>game_play</a:t>
            </a:r>
            <a:r>
              <a:rPr lang="en-US" dirty="0"/>
              <a:t> reference and after certain games winning streak increases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>
            <a:normAutofit/>
          </a:bodyPr>
          <a:lstStyle/>
          <a:p>
            <a:r>
              <a:rPr lang="en-US" dirty="0"/>
              <a:t>Analysis of q-learning strategy and random strategy over tic-tac-toe game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2D29919-4912-4253-A7DE-F4EFF799094E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12/06/2021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9C42777-54AD-453F-B4EF-F59AF9213DD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AI- Tic-Tac-Toe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65DB049-1A50-43CE-907A-2AA792D6F9F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7D840D-AC6E-4F0E-B562-819386D3E3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033811" y="4551950"/>
            <a:ext cx="3104198" cy="320381"/>
          </a:xfrm>
        </p:spPr>
        <p:txBody>
          <a:bodyPr/>
          <a:lstStyle/>
          <a:p>
            <a:r>
              <a:rPr lang="en-US" dirty="0"/>
              <a:t>Random strategy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9C2507-FEB7-4DC8-B74C-12FDF7B2DA8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3766" y="4897425"/>
            <a:ext cx="3103493" cy="866401"/>
          </a:xfrm>
        </p:spPr>
        <p:txBody>
          <a:bodyPr>
            <a:normAutofit/>
          </a:bodyPr>
          <a:lstStyle/>
          <a:p>
            <a:r>
              <a:rPr lang="en-US" dirty="0"/>
              <a:t>I always used this strategy while playing tic tac toe. Selecting  randomly from available states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848D4A8-6589-4AB3-B1B2-E5C601B474D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641519" y="4551950"/>
            <a:ext cx="3104198" cy="320381"/>
          </a:xfrm>
        </p:spPr>
        <p:txBody>
          <a:bodyPr/>
          <a:lstStyle/>
          <a:p>
            <a:r>
              <a:rPr lang="en-US" dirty="0"/>
              <a:t>Player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6F09C19-B12A-46BD-ADC9-8A0BA0CACE8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641848" y="4897425"/>
            <a:ext cx="3103493" cy="130293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Assigning strategy.</a:t>
            </a:r>
          </a:p>
          <a:p>
            <a:r>
              <a:rPr lang="en-US" dirty="0"/>
              <a:t>Getting payer value.</a:t>
            </a:r>
          </a:p>
          <a:p>
            <a:r>
              <a:rPr lang="en-US" dirty="0"/>
              <a:t>Moving the player </a:t>
            </a:r>
          </a:p>
          <a:p>
            <a:r>
              <a:rPr lang="en-US" dirty="0"/>
              <a:t>Reward for each game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9E78277-79B9-419C-A0B5-130D356F5BE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249226" y="4551950"/>
            <a:ext cx="3104198" cy="320381"/>
          </a:xfrm>
        </p:spPr>
        <p:txBody>
          <a:bodyPr/>
          <a:lstStyle/>
          <a:p>
            <a:r>
              <a:rPr lang="en-US" dirty="0"/>
              <a:t>Printing analysis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83B60275-0476-4C73-A9F1-33555C744B1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249930" y="4897425"/>
            <a:ext cx="3103493" cy="866401"/>
          </a:xfrm>
        </p:spPr>
        <p:txBody>
          <a:bodyPr>
            <a:normAutofit fontScale="92500"/>
          </a:bodyPr>
          <a:lstStyle/>
          <a:p>
            <a:r>
              <a:rPr lang="en-ZA" noProof="1"/>
              <a:t>Printed graph – total 4 bar plots </a:t>
            </a:r>
          </a:p>
          <a:p>
            <a:r>
              <a:rPr lang="en-ZA" noProof="1"/>
              <a:t>Each time each player has different strategy to play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BAF5B33-8D7D-4BFB-A4C0-13E71B3F113E}"/>
              </a:ext>
            </a:extLst>
          </p:cNvPr>
          <p:cNvSpPr txBox="1">
            <a:spLocks/>
          </p:cNvSpPr>
          <p:nvPr/>
        </p:nvSpPr>
        <p:spPr>
          <a:xfrm>
            <a:off x="1009298" y="2206855"/>
            <a:ext cx="3104198" cy="345475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Steps involved:</a:t>
            </a:r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young person wearing safety goggles">
            <a:extLst>
              <a:ext uri="{FF2B5EF4-FFF2-40B4-BE49-F238E27FC236}">
                <a16:creationId xmlns:a16="http://schemas.microsoft.com/office/drawing/2014/main" id="{8C15BCA1-F2FE-4E47-B6D5-3BCFF65BFBF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6694955" cy="6858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4768" y="2069658"/>
            <a:ext cx="5042568" cy="3454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Python 3, PyCharm, pandas, matplotlib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64BC1-DA72-48D5-81A1-C62B430199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44768" y="2415134"/>
            <a:ext cx="5041422" cy="540104"/>
          </a:xfrm>
        </p:spPr>
        <p:txBody>
          <a:bodyPr>
            <a:normAutofit fontScale="92500" lnSpcReduction="10000"/>
          </a:bodyPr>
          <a:lstStyle/>
          <a:p>
            <a:r>
              <a:rPr lang="en-ZA" dirty="0"/>
              <a:t>Total 5 .</a:t>
            </a:r>
            <a:r>
              <a:rPr lang="en-ZA" dirty="0" err="1"/>
              <a:t>py</a:t>
            </a:r>
            <a:r>
              <a:rPr lang="en-ZA" dirty="0"/>
              <a:t> files, implemented in PyCharm and using pandas and matplotlib printed the statistics for comparison between the strategies. 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633" y="690928"/>
            <a:ext cx="4501910" cy="732282"/>
          </a:xfrm>
        </p:spPr>
        <p:txBody>
          <a:bodyPr/>
          <a:lstStyle/>
          <a:p>
            <a:r>
              <a:rPr lang="en-US" dirty="0"/>
              <a:t>System requirements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0F7F98C-FFCE-405F-B18C-BDC55EDB7BF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B319D9A-3123-4A8C-80E8-FEA22A44443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AI- Tic-Tac-Toe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8E5D0F5-4C11-47EE-BA9F-DEF2F44DD3D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8D86DE-B923-4D58-B00B-1914FA90BB7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00006" y="3587638"/>
            <a:ext cx="5042568" cy="320381"/>
          </a:xfrm>
        </p:spPr>
        <p:txBody>
          <a:bodyPr/>
          <a:lstStyle/>
          <a:p>
            <a:r>
              <a:rPr lang="en-US" dirty="0"/>
              <a:t>Techniques/strategies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1D6DC6-1167-4691-9102-803C951DFEF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00007" y="3933114"/>
            <a:ext cx="5041422" cy="1172504"/>
          </a:xfrm>
        </p:spPr>
        <p:txBody>
          <a:bodyPr>
            <a:normAutofit/>
          </a:bodyPr>
          <a:lstStyle/>
          <a:p>
            <a:r>
              <a:rPr lang="en-US" dirty="0"/>
              <a:t>2 strategies implemented Q-learning and Random strategy</a:t>
            </a:r>
          </a:p>
          <a:p>
            <a:r>
              <a:rPr lang="en-US" dirty="0"/>
              <a:t>Each player takes 1 strategy and play 5000 games</a:t>
            </a:r>
          </a:p>
          <a:p>
            <a:r>
              <a:rPr lang="en-US" dirty="0"/>
              <a:t>Total 4 format of games: Q vs R, R vs Q, Q vs Q, R vs R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60FE46-C4A2-49EB-9D1E-FEFE2C69E10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98264" y="5105618"/>
            <a:ext cx="5042568" cy="320381"/>
          </a:xfrm>
        </p:spPr>
        <p:txBody>
          <a:bodyPr/>
          <a:lstStyle/>
          <a:p>
            <a:r>
              <a:rPr lang="en-ZA" dirty="0"/>
              <a:t>Printing bar plot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FFD7B4A-6574-4881-83D5-1E45D4054B5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398264" y="5451094"/>
            <a:ext cx="5041422" cy="540104"/>
          </a:xfrm>
        </p:spPr>
        <p:txBody>
          <a:bodyPr>
            <a:normAutofit/>
          </a:bodyPr>
          <a:lstStyle/>
          <a:p>
            <a:r>
              <a:rPr lang="en-ZA" dirty="0"/>
              <a:t>Printing bar plot and then comparing the wins, lose, draw between games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911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lose up of a circuit board">
            <a:extLst>
              <a:ext uri="{FF2B5EF4-FFF2-40B4-BE49-F238E27FC236}">
                <a16:creationId xmlns:a16="http://schemas.microsoft.com/office/drawing/2014/main" id="{32B7DCB8-8642-41A3-89BF-66289A34E3C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2700"/>
            <a:ext cx="7080595" cy="68707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99EEB-A12A-415B-A95B-055D2B3413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1/7/20XX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F25F1-9242-41C0-96EB-97E197175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AI- Tic-Tac-Toe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6E7B4C-9F2C-459E-B835-5C4DEAB06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799" y="2318657"/>
            <a:ext cx="4203247" cy="1440996"/>
          </a:xfrm>
        </p:spPr>
        <p:txBody>
          <a:bodyPr/>
          <a:lstStyle/>
          <a:p>
            <a:r>
              <a:rPr lang="en-US" dirty="0"/>
              <a:t>outcome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799" y="4147457"/>
            <a:ext cx="4203247" cy="15321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Implemented Q-learning and random strategies </a:t>
            </a:r>
          </a:p>
          <a:p>
            <a:r>
              <a:rPr lang="en-ZA" noProof="1"/>
              <a:t>Compared Q learning to a random strategy to see how Qlearning behaves and improves</a:t>
            </a:r>
          </a:p>
          <a:p>
            <a:endParaRPr lang="en-ZA" noProof="1"/>
          </a:p>
          <a:p>
            <a:endParaRPr lang="en-ZA" noProof="1"/>
          </a:p>
          <a:p>
            <a:endParaRPr lang="en-US" dirty="0"/>
          </a:p>
        </p:txBody>
      </p:sp>
      <p:pic>
        <p:nvPicPr>
          <p:cNvPr id="9" name="Picture 8" descr="Graphical user interface, shape, qr code&#10;&#10;Description automatically generated">
            <a:extLst>
              <a:ext uri="{FF2B5EF4-FFF2-40B4-BE49-F238E27FC236}">
                <a16:creationId xmlns:a16="http://schemas.microsoft.com/office/drawing/2014/main" id="{61F775B5-DB6B-4FF8-924A-E67837774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8106" y="-30624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00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two young people playing with a scientific device">
            <a:extLst>
              <a:ext uri="{FF2B5EF4-FFF2-40B4-BE49-F238E27FC236}">
                <a16:creationId xmlns:a16="http://schemas.microsoft.com/office/drawing/2014/main" id="{206F9951-1544-4FB3-80F2-82D60E16068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231ED10-0A83-49CE-98FA-D420E3AAC7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50085" y="4546575"/>
            <a:ext cx="1500624" cy="1681163"/>
          </a:xfrm>
        </p:spPr>
        <p:txBody>
          <a:bodyPr/>
          <a:lstStyle/>
          <a:p>
            <a:r>
              <a:rPr lang="en-US" dirty="0"/>
              <a:t>R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B0A41CC-FB36-4319-BBBE-AA74E5A1B8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77373" y="2750392"/>
            <a:ext cx="2427135" cy="1681163"/>
          </a:xfrm>
        </p:spPr>
        <p:txBody>
          <a:bodyPr/>
          <a:lstStyle/>
          <a:p>
            <a:r>
              <a:rPr lang="en-US" dirty="0"/>
              <a:t>vs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997A14-473C-4DE2-94EB-80C3F334E4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380" y="903514"/>
            <a:ext cx="1253665" cy="1681163"/>
          </a:xfrm>
        </p:spPr>
        <p:txBody>
          <a:bodyPr/>
          <a:lstStyle/>
          <a:p>
            <a:r>
              <a:rPr lang="en-US" dirty="0"/>
              <a:t>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2958308-20D5-405F-BD76-550B9140B0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77374" y="897072"/>
            <a:ext cx="1253665" cy="1681163"/>
          </a:xfrm>
        </p:spPr>
        <p:txBody>
          <a:bodyPr/>
          <a:lstStyle/>
          <a:p>
            <a:r>
              <a:rPr lang="en-US" dirty="0"/>
              <a:t>Q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3465" y="4890903"/>
            <a:ext cx="5747657" cy="992505"/>
          </a:xfrm>
        </p:spPr>
        <p:txBody>
          <a:bodyPr>
            <a:noAutofit/>
          </a:bodyPr>
          <a:lstStyle/>
          <a:p>
            <a:r>
              <a:rPr lang="en-US" dirty="0"/>
              <a:t>Understand about reinforcement, q-learning and random strategy</a:t>
            </a:r>
          </a:p>
        </p:txBody>
      </p:sp>
      <p:sp>
        <p:nvSpPr>
          <p:cNvPr id="34" name="Graphic 8">
            <a:extLst>
              <a:ext uri="{FF2B5EF4-FFF2-40B4-BE49-F238E27FC236}">
                <a16:creationId xmlns:a16="http://schemas.microsoft.com/office/drawing/2014/main" id="{2605E566-83BF-4E26-ABAF-2EFCD9336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45311" y="1857400"/>
            <a:ext cx="691575" cy="8866"/>
          </a:xfrm>
          <a:custGeom>
            <a:avLst/>
            <a:gdLst>
              <a:gd name="connsiteX0" fmla="*/ 691576 w 691575"/>
              <a:gd name="connsiteY0" fmla="*/ 0 h 8866"/>
              <a:gd name="connsiteX1" fmla="*/ 0 w 691575"/>
              <a:gd name="connsiteY1" fmla="*/ 0 h 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1575" h="8866">
                <a:moveTo>
                  <a:pt x="691576" y="0"/>
                </a:moveTo>
                <a:lnTo>
                  <a:pt x="0" y="0"/>
                </a:lnTo>
              </a:path>
            </a:pathLst>
          </a:custGeom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Graphic 8">
            <a:extLst>
              <a:ext uri="{FF2B5EF4-FFF2-40B4-BE49-F238E27FC236}">
                <a16:creationId xmlns:a16="http://schemas.microsoft.com/office/drawing/2014/main" id="{2DBA301F-6BB2-41DC-8962-5D0CC49F7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65384" y="1857931"/>
            <a:ext cx="922101" cy="257362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6EEADBB-58C0-46FF-9768-E050AA5037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509" y="318133"/>
            <a:ext cx="7070466" cy="3297928"/>
          </a:xfrm>
          <a:prstGeom prst="rect">
            <a:avLst/>
          </a:prstGeom>
        </p:spPr>
      </p:pic>
      <p:pic>
        <p:nvPicPr>
          <p:cNvPr id="10" name="Picture 9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C862B5A-75AE-4012-B7F5-45209E199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15" y="1163701"/>
            <a:ext cx="2190750" cy="2085975"/>
          </a:xfrm>
          <a:prstGeom prst="rect">
            <a:avLst/>
          </a:prstGeom>
        </p:spPr>
      </p:pic>
      <p:pic>
        <p:nvPicPr>
          <p:cNvPr id="12" name="Picture 11" descr="Diagram, shape&#10;&#10;Description automatically generated">
            <a:extLst>
              <a:ext uri="{FF2B5EF4-FFF2-40B4-BE49-F238E27FC236}">
                <a16:creationId xmlns:a16="http://schemas.microsoft.com/office/drawing/2014/main" id="{3B784385-04EB-4E39-818B-BFF938005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295" y="5048640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866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4">
      <a:dk1>
        <a:srgbClr val="1E1E1E"/>
      </a:dk1>
      <a:lt1>
        <a:sysClr val="window" lastClr="FFFFFF"/>
      </a:lt1>
      <a:dk2>
        <a:srgbClr val="44546A"/>
      </a:dk2>
      <a:lt2>
        <a:srgbClr val="E7E6E6"/>
      </a:lt2>
      <a:accent1>
        <a:srgbClr val="81CC48"/>
      </a:accent1>
      <a:accent2>
        <a:srgbClr val="45BEAD"/>
      </a:accent2>
      <a:accent3>
        <a:srgbClr val="BFFF4B"/>
      </a:accent3>
      <a:accent4>
        <a:srgbClr val="B001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0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EM Deck_tm12041065_Win32_LW_v2.potx" id="{50D3F641-2B59-4E25-9440-7A006AB5DE4F}" vid="{A6D17500-6421-4BD4-89D5-25B2E6BFFA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3FFC980-8EEC-4CFC-96C7-CEB6F5CA868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966E941-6182-4A32-B603-DDB09E5F0715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1612839-5FA9-4715-8A7D-7F95D097B1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STEM pitch deck</Template>
  <TotalTime>12</TotalTime>
  <Words>1152</Words>
  <Application>Microsoft Office PowerPoint</Application>
  <PresentationFormat>宽屏</PresentationFormat>
  <Paragraphs>266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7" baseType="lpstr">
      <vt:lpstr>Arial</vt:lpstr>
      <vt:lpstr>Calibri</vt:lpstr>
      <vt:lpstr>Source Sans Pro</vt:lpstr>
      <vt:lpstr>Times New Roman</vt:lpstr>
      <vt:lpstr>Office Theme</vt:lpstr>
      <vt:lpstr>Ai-Final term project</vt:lpstr>
      <vt:lpstr>About us</vt:lpstr>
      <vt:lpstr>Tic-tac-toe </vt:lpstr>
      <vt:lpstr>idea</vt:lpstr>
      <vt:lpstr>objective</vt:lpstr>
      <vt:lpstr>Analysis of q-learning strategy and random strategy over tic-tac-toe game</vt:lpstr>
      <vt:lpstr>System requirements</vt:lpstr>
      <vt:lpstr>outcome</vt:lpstr>
      <vt:lpstr>Understand about reinforcement, q-learning and random strategy</vt:lpstr>
      <vt:lpstr>Reinforcement –q-learning  quality learning</vt:lpstr>
      <vt:lpstr>Q-learning</vt:lpstr>
      <vt:lpstr>Implementing q-learning</vt:lpstr>
      <vt:lpstr>Implementing q-learning in python strategy.py </vt:lpstr>
      <vt:lpstr>Random strategy</vt:lpstr>
      <vt:lpstr>Our competition- 1000 games </vt:lpstr>
      <vt:lpstr>Our competition- 5000 games </vt:lpstr>
      <vt:lpstr>Scaling wins by q learning</vt:lpstr>
      <vt:lpstr>Traction</vt:lpstr>
      <vt:lpstr>Meet the team</vt:lpstr>
      <vt:lpstr>Summary</vt:lpstr>
      <vt:lpstr>Thank you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Ai-Final term project</dc:title>
  <dc:creator>preetam soni</dc:creator>
  <cp:lastModifiedBy>18817565924@163.com</cp:lastModifiedBy>
  <cp:revision>2</cp:revision>
  <dcterms:created xsi:type="dcterms:W3CDTF">2021-12-06T17:20:56Z</dcterms:created>
  <dcterms:modified xsi:type="dcterms:W3CDTF">2021-12-07T02:36:43Z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